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Norwester" charset="1" panose="00000506000000000000"/>
      <p:regular r:id="rId20"/>
    </p:embeddedFont>
    <p:embeddedFont>
      <p:font typeface="HK Grotesk Bold" charset="1" panose="00000800000000000000"/>
      <p:regular r:id="rId21"/>
    </p:embeddedFont>
    <p:embeddedFont>
      <p:font typeface="HK Grotesk"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596372" y="2988951"/>
            <a:ext cx="13095256" cy="4147172"/>
          </a:xfrm>
          <a:prstGeom prst="rect">
            <a:avLst/>
          </a:prstGeom>
        </p:spPr>
        <p:txBody>
          <a:bodyPr anchor="t" rtlCol="false" tIns="0" lIns="0" bIns="0" rIns="0">
            <a:spAutoFit/>
          </a:bodyPr>
          <a:lstStyle/>
          <a:p>
            <a:pPr algn="ctr">
              <a:lnSpc>
                <a:spcPts val="11005"/>
              </a:lnSpc>
              <a:spcBef>
                <a:spcPct val="0"/>
              </a:spcBef>
            </a:pPr>
            <a:r>
              <a:rPr lang="en-US" sz="7860">
                <a:solidFill>
                  <a:srgbClr val="D9D9D9"/>
                </a:solidFill>
                <a:latin typeface="Norwester"/>
                <a:ea typeface="Norwester"/>
                <a:cs typeface="Norwester"/>
                <a:sym typeface="Norwester"/>
              </a:rPr>
              <a:t> </a:t>
            </a:r>
            <a:r>
              <a:rPr lang="en-US" sz="7860">
                <a:solidFill>
                  <a:srgbClr val="FFFFFF"/>
                </a:solidFill>
                <a:latin typeface="Norwester"/>
                <a:ea typeface="Norwester"/>
                <a:cs typeface="Norwester"/>
                <a:sym typeface="Norwester"/>
              </a:rPr>
              <a:t>Exploratory Data Analysis Project on </a:t>
            </a:r>
            <a:r>
              <a:rPr lang="en-US" sz="7860">
                <a:solidFill>
                  <a:srgbClr val="FF3131"/>
                </a:solidFill>
                <a:latin typeface="Norwester"/>
                <a:ea typeface="Norwester"/>
                <a:cs typeface="Norwester"/>
                <a:sym typeface="Norwester"/>
              </a:rPr>
              <a:t>NETFLIX</a:t>
            </a:r>
            <a:r>
              <a:rPr lang="en-US" sz="7860">
                <a:solidFill>
                  <a:srgbClr val="FFFFFF"/>
                </a:solidFill>
                <a:latin typeface="Norwester"/>
                <a:ea typeface="Norwester"/>
                <a:cs typeface="Norwester"/>
                <a:sym typeface="Norwester"/>
              </a:rPr>
              <a:t> movies and TV shows dataset </a:t>
            </a:r>
          </a:p>
        </p:txBody>
      </p:sp>
      <p:sp>
        <p:nvSpPr>
          <p:cNvPr name="Freeform 4" id="4"/>
          <p:cNvSpPr/>
          <p:nvPr/>
        </p:nvSpPr>
        <p:spPr>
          <a:xfrm flipH="false" flipV="false" rot="0">
            <a:off x="2149969" y="1862664"/>
            <a:ext cx="13988062" cy="6561673"/>
          </a:xfrm>
          <a:custGeom>
            <a:avLst/>
            <a:gdLst/>
            <a:ahLst/>
            <a:cxnLst/>
            <a:rect r="r" b="b" t="t" l="l"/>
            <a:pathLst>
              <a:path h="6561673" w="13988062">
                <a:moveTo>
                  <a:pt x="0" y="0"/>
                </a:moveTo>
                <a:lnTo>
                  <a:pt x="13988062" y="0"/>
                </a:lnTo>
                <a:lnTo>
                  <a:pt x="13988062" y="6561672"/>
                </a:lnTo>
                <a:lnTo>
                  <a:pt x="0" y="6561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74043" y="248142"/>
            <a:ext cx="17539914" cy="9790717"/>
            <a:chOff x="0" y="0"/>
            <a:chExt cx="23386552" cy="13054289"/>
          </a:xfrm>
        </p:grpSpPr>
        <p:sp>
          <p:nvSpPr>
            <p:cNvPr name="Freeform 6" id="6"/>
            <p:cNvSpPr/>
            <p:nvPr/>
          </p:nvSpPr>
          <p:spPr>
            <a:xfrm flipH="false" flipV="true" rot="0">
              <a:off x="0" y="7156647"/>
              <a:ext cx="23386552" cy="5897642"/>
            </a:xfrm>
            <a:custGeom>
              <a:avLst/>
              <a:gdLst/>
              <a:ahLst/>
              <a:cxnLst/>
              <a:rect r="r" b="b" t="t" l="l"/>
              <a:pathLst>
                <a:path h="5897642" w="23386552">
                  <a:moveTo>
                    <a:pt x="0" y="5897642"/>
                  </a:moveTo>
                  <a:lnTo>
                    <a:pt x="23386552" y="5897642"/>
                  </a:lnTo>
                  <a:lnTo>
                    <a:pt x="23386552" y="0"/>
                  </a:lnTo>
                  <a:lnTo>
                    <a:pt x="0" y="0"/>
                  </a:lnTo>
                  <a:lnTo>
                    <a:pt x="0" y="5897642"/>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sp>
          <p:nvSpPr>
            <p:cNvPr name="Freeform 7" id="7"/>
            <p:cNvSpPr/>
            <p:nvPr/>
          </p:nvSpPr>
          <p:spPr>
            <a:xfrm flipH="false" flipV="false" rot="0">
              <a:off x="0" y="0"/>
              <a:ext cx="23386552" cy="5897642"/>
            </a:xfrm>
            <a:custGeom>
              <a:avLst/>
              <a:gdLst/>
              <a:ahLst/>
              <a:cxnLst/>
              <a:rect r="r" b="b" t="t" l="l"/>
              <a:pathLst>
                <a:path h="5897642" w="23386552">
                  <a:moveTo>
                    <a:pt x="0" y="0"/>
                  </a:moveTo>
                  <a:lnTo>
                    <a:pt x="23386552" y="0"/>
                  </a:lnTo>
                  <a:lnTo>
                    <a:pt x="23386552" y="5897642"/>
                  </a:lnTo>
                  <a:lnTo>
                    <a:pt x="0" y="5897642"/>
                  </a:lnTo>
                  <a:lnTo>
                    <a:pt x="0" y="0"/>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66" r="0" b="-8666"/>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sp>
        <p:nvSpPr>
          <p:cNvPr name="Freeform 5" id="5"/>
          <p:cNvSpPr/>
          <p:nvPr/>
        </p:nvSpPr>
        <p:spPr>
          <a:xfrm flipH="false" flipV="false" rot="0">
            <a:off x="7541298" y="3565291"/>
            <a:ext cx="10077074" cy="5693009"/>
          </a:xfrm>
          <a:custGeom>
            <a:avLst/>
            <a:gdLst/>
            <a:ahLst/>
            <a:cxnLst/>
            <a:rect r="r" b="b" t="t" l="l"/>
            <a:pathLst>
              <a:path h="5693009" w="10077074">
                <a:moveTo>
                  <a:pt x="0" y="0"/>
                </a:moveTo>
                <a:lnTo>
                  <a:pt x="10077073" y="0"/>
                </a:lnTo>
                <a:lnTo>
                  <a:pt x="10077073" y="5693009"/>
                </a:lnTo>
                <a:lnTo>
                  <a:pt x="0" y="5693009"/>
                </a:lnTo>
                <a:lnTo>
                  <a:pt x="0" y="0"/>
                </a:lnTo>
                <a:close/>
              </a:path>
            </a:pathLst>
          </a:custGeom>
          <a:blipFill>
            <a:blip r:embed="rId7"/>
            <a:stretch>
              <a:fillRect l="-12148"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Top 10 Most Common Genres on Netflix</a:t>
            </a:r>
          </a:p>
        </p:txBody>
      </p:sp>
      <p:sp>
        <p:nvSpPr>
          <p:cNvPr name="TextBox 7" id="7"/>
          <p:cNvSpPr txBox="true"/>
          <p:nvPr/>
        </p:nvSpPr>
        <p:spPr>
          <a:xfrm rot="0">
            <a:off x="669629" y="3849706"/>
            <a:ext cx="6675700" cy="4790905"/>
          </a:xfrm>
          <a:prstGeom prst="rect">
            <a:avLst/>
          </a:prstGeom>
        </p:spPr>
        <p:txBody>
          <a:bodyPr anchor="t" rtlCol="false" tIns="0" lIns="0" bIns="0" rIns="0">
            <a:spAutoFit/>
          </a:bodyPr>
          <a:lstStyle/>
          <a:p>
            <a:pPr algn="just">
              <a:lnSpc>
                <a:spcPts val="3159"/>
              </a:lnSpc>
            </a:pPr>
            <a:r>
              <a:rPr lang="en-US" b="true" sz="2256">
                <a:solidFill>
                  <a:srgbClr val="F4F6FC"/>
                </a:solidFill>
                <a:latin typeface="HK Grotesk Bold"/>
                <a:ea typeface="HK Grotesk Bold"/>
                <a:cs typeface="HK Grotesk Bold"/>
                <a:sym typeface="HK Grotesk Bold"/>
              </a:rPr>
              <a:t>Thi</a:t>
            </a:r>
            <a:r>
              <a:rPr lang="en-US" b="true" sz="2256">
                <a:solidFill>
                  <a:srgbClr val="F4F6FC"/>
                </a:solidFill>
                <a:latin typeface="HK Grotesk Bold"/>
                <a:ea typeface="HK Grotesk Bold"/>
                <a:cs typeface="HK Grotesk Bold"/>
                <a:sym typeface="HK Grotesk Bold"/>
              </a:rPr>
              <a:t>s</a:t>
            </a:r>
            <a:r>
              <a:rPr lang="en-US" b="true" sz="2256">
                <a:solidFill>
                  <a:srgbClr val="F4F6FC"/>
                </a:solidFill>
                <a:latin typeface="HK Grotesk Bold"/>
                <a:ea typeface="HK Grotesk Bold"/>
                <a:cs typeface="HK Grotesk Bold"/>
                <a:sym typeface="HK Grotesk Bold"/>
              </a:rPr>
              <a:t> graph clearly shows that Netflix’s strongest categories are:</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Dramas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International Movies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D</a:t>
            </a:r>
            <a:r>
              <a:rPr lang="en-US" b="true" sz="2256">
                <a:solidFill>
                  <a:srgbClr val="F4F6FC"/>
                </a:solidFill>
                <a:latin typeface="HK Grotesk Bold"/>
                <a:ea typeface="HK Grotesk Bold"/>
                <a:cs typeface="HK Grotesk Bold"/>
                <a:sym typeface="HK Grotesk Bold"/>
              </a:rPr>
              <a:t>ocumentaries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Comedies</a:t>
            </a:r>
          </a:p>
          <a:p>
            <a:pPr algn="just">
              <a:lnSpc>
                <a:spcPts val="3159"/>
              </a:lnSpc>
            </a:pPr>
            <a:r>
              <a:rPr lang="en-US" b="true" sz="2256">
                <a:solidFill>
                  <a:srgbClr val="F4F6FC"/>
                </a:solidFill>
                <a:latin typeface="HK Grotesk Bold"/>
                <a:ea typeface="HK Grotesk Bold"/>
                <a:cs typeface="HK Grotesk Bold"/>
                <a:sym typeface="HK Grotesk Bold"/>
              </a:rPr>
              <a:t>This tells us that Netflix invests heavily in story-driven content, global cinema, and real-life documentary-style content.</a:t>
            </a:r>
          </a:p>
          <a:p>
            <a:pPr algn="just">
              <a:lnSpc>
                <a:spcPts val="3159"/>
              </a:lnSpc>
            </a:pPr>
            <a:r>
              <a:rPr lang="en-US" b="true" sz="2256">
                <a:solidFill>
                  <a:srgbClr val="F4F6FC"/>
                </a:solidFill>
                <a:latin typeface="HK Grotesk Bold"/>
                <a:ea typeface="HK Grotesk Bold"/>
                <a:cs typeface="HK Grotesk Bold"/>
                <a:sym typeface="HK Grotesk Bold"/>
              </a:rPr>
              <a:t> It also shows that Netflix’s library is very diverse and appeals to a wide audience</a:t>
            </a:r>
          </a:p>
          <a:p>
            <a:pPr algn="just">
              <a:lnSpc>
                <a:spcPts val="3159"/>
              </a:lnSpc>
            </a:pPr>
          </a:p>
        </p:txBody>
      </p:sp>
      <p:sp>
        <p:nvSpPr>
          <p:cNvPr name="TextBox 8" id="8"/>
          <p:cNvSpPr txBox="true"/>
          <p:nvPr/>
        </p:nvSpPr>
        <p:spPr>
          <a:xfrm rot="0">
            <a:off x="783692" y="1942336"/>
            <a:ext cx="16834679" cy="155494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In this slide,</a:t>
            </a:r>
            <a:r>
              <a:rPr lang="en-US" sz="2256">
                <a:solidFill>
                  <a:srgbClr val="F4F6FC"/>
                </a:solidFill>
                <a:latin typeface="HK Grotesk"/>
                <a:ea typeface="HK Grotesk"/>
                <a:cs typeface="HK Grotesk"/>
                <a:sym typeface="HK Grotesk"/>
              </a:rPr>
              <a:t> I wanted to understand what kind of content Netflix focuses on the most.To do that, I analyzed the ‘listed_in’ column, which contains the genres for each title.Since many titles have multiple genres, I split them, extracted all genres separately, and counted how often each one appeared.The bar chart shows the top 10 most common genres on Netflix.</a:t>
            </a:r>
          </a:p>
          <a:p>
            <a:pPr algn="just">
              <a:lnSpc>
                <a:spcPts val="2879"/>
              </a:lnSpc>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sp>
        <p:nvSpPr>
          <p:cNvPr name="Freeform 5" id="5"/>
          <p:cNvSpPr/>
          <p:nvPr/>
        </p:nvSpPr>
        <p:spPr>
          <a:xfrm flipH="false" flipV="false" rot="0">
            <a:off x="783692" y="3781570"/>
            <a:ext cx="10021037" cy="5127906"/>
          </a:xfrm>
          <a:custGeom>
            <a:avLst/>
            <a:gdLst/>
            <a:ahLst/>
            <a:cxnLst/>
            <a:rect r="r" b="b" t="t" l="l"/>
            <a:pathLst>
              <a:path h="5127906" w="10021037">
                <a:moveTo>
                  <a:pt x="0" y="0"/>
                </a:moveTo>
                <a:lnTo>
                  <a:pt x="10021037" y="0"/>
                </a:lnTo>
                <a:lnTo>
                  <a:pt x="10021037" y="5127906"/>
                </a:lnTo>
                <a:lnTo>
                  <a:pt x="0" y="5127906"/>
                </a:lnTo>
                <a:lnTo>
                  <a:pt x="0" y="0"/>
                </a:lnTo>
                <a:close/>
              </a:path>
            </a:pathLst>
          </a:custGeom>
          <a:blipFill>
            <a:blip r:embed="rId7"/>
            <a:stretch>
              <a:fillRect l="-6607"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Distribution of Ratings on Netflix</a:t>
            </a:r>
          </a:p>
        </p:txBody>
      </p:sp>
      <p:sp>
        <p:nvSpPr>
          <p:cNvPr name="TextBox 7" id="7"/>
          <p:cNvSpPr txBox="true"/>
          <p:nvPr/>
        </p:nvSpPr>
        <p:spPr>
          <a:xfrm rot="0">
            <a:off x="11286060" y="3733945"/>
            <a:ext cx="5973240" cy="4259237"/>
          </a:xfrm>
          <a:prstGeom prst="rect">
            <a:avLst/>
          </a:prstGeom>
        </p:spPr>
        <p:txBody>
          <a:bodyPr anchor="t" rtlCol="false" tIns="0" lIns="0" bIns="0" rIns="0">
            <a:spAutoFit/>
          </a:bodyPr>
          <a:lstStyle/>
          <a:p>
            <a:pPr algn="just">
              <a:lnSpc>
                <a:spcPts val="3063"/>
              </a:lnSpc>
            </a:pPr>
            <a:r>
              <a:rPr lang="en-US" b="true" sz="2188">
                <a:solidFill>
                  <a:srgbClr val="F4F6FC"/>
                </a:solidFill>
                <a:latin typeface="HK Grotesk Bold"/>
                <a:ea typeface="HK Grotesk Bold"/>
                <a:cs typeface="HK Grotesk Bold"/>
                <a:sym typeface="HK Grotesk Bold"/>
              </a:rPr>
              <a:t>Thi</a:t>
            </a:r>
            <a:r>
              <a:rPr lang="en-US" b="true" sz="2188">
                <a:solidFill>
                  <a:srgbClr val="F4F6FC"/>
                </a:solidFill>
                <a:latin typeface="HK Grotesk Bold"/>
                <a:ea typeface="HK Grotesk Bold"/>
                <a:cs typeface="HK Grotesk Bold"/>
                <a:sym typeface="HK Grotesk Bold"/>
              </a:rPr>
              <a:t>s</a:t>
            </a:r>
            <a:r>
              <a:rPr lang="en-US" b="true" sz="2188">
                <a:solidFill>
                  <a:srgbClr val="F4F6FC"/>
                </a:solidFill>
                <a:latin typeface="HK Grotesk Bold"/>
                <a:ea typeface="HK Grotesk Bold"/>
                <a:cs typeface="HK Grotesk Bold"/>
                <a:sym typeface="HK Grotesk Bold"/>
              </a:rPr>
              <a:t> distribution shows that Netflix mainly targets adults rather than kids or family audiences, which matches its trend of producing bold, intense, and mature content.</a:t>
            </a:r>
          </a:p>
          <a:p>
            <a:pPr algn="just">
              <a:lnSpc>
                <a:spcPts val="3063"/>
              </a:lnSpc>
            </a:pPr>
          </a:p>
          <a:p>
            <a:pPr algn="just">
              <a:lnSpc>
                <a:spcPts val="3063"/>
              </a:lnSpc>
            </a:pPr>
            <a:r>
              <a:rPr lang="en-US" b="true" sz="2188">
                <a:solidFill>
                  <a:srgbClr val="F4F6FC"/>
                </a:solidFill>
                <a:latin typeface="HK Grotesk Bold"/>
                <a:ea typeface="HK Grotesk Bold"/>
                <a:cs typeface="HK Grotesk Bold"/>
                <a:sym typeface="HK Grotesk Bold"/>
              </a:rPr>
              <a:t>To plot the rating distribution, I used a countplot.</a:t>
            </a:r>
          </a:p>
          <a:p>
            <a:pPr algn="just">
              <a:lnSpc>
                <a:spcPts val="3343"/>
              </a:lnSpc>
            </a:pPr>
            <a:r>
              <a:rPr lang="en-US" b="true" sz="2388">
                <a:solidFill>
                  <a:srgbClr val="F4F6FC"/>
                </a:solidFill>
                <a:latin typeface="HK Grotesk Bold"/>
                <a:ea typeface="HK Grotesk Bold"/>
                <a:cs typeface="HK Grotesk Bold"/>
                <a:sym typeface="HK Grotesk Bold"/>
              </a:rPr>
              <a:t>A countplot automatically counts how many titles fall into each rating category.</a:t>
            </a:r>
          </a:p>
          <a:p>
            <a:pPr algn="just">
              <a:lnSpc>
                <a:spcPts val="3063"/>
              </a:lnSpc>
            </a:pPr>
          </a:p>
          <a:p>
            <a:pPr algn="just">
              <a:lnSpc>
                <a:spcPts val="3063"/>
              </a:lnSpc>
            </a:pPr>
          </a:p>
        </p:txBody>
      </p:sp>
      <p:sp>
        <p:nvSpPr>
          <p:cNvPr name="TextBox 8" id="8"/>
          <p:cNvSpPr txBox="true"/>
          <p:nvPr/>
        </p:nvSpPr>
        <p:spPr>
          <a:xfrm rot="0">
            <a:off x="783692" y="1826575"/>
            <a:ext cx="16834679" cy="195499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Next, I analyzed the ratings of Netflix</a:t>
            </a:r>
            <a:r>
              <a:rPr lang="en-US" sz="2256">
                <a:solidFill>
                  <a:srgbClr val="F4F6FC"/>
                </a:solidFill>
                <a:latin typeface="HK Grotesk"/>
                <a:ea typeface="HK Grotesk"/>
                <a:cs typeface="HK Grotesk"/>
                <a:sym typeface="HK Grotesk"/>
              </a:rPr>
              <a:t> titles to understand which age groups Netflix focuses on the most.Ratings tell us whether a show or movie is made for kids, teens, or adults.When we look at this bar chart, we can see that the most common rating on Netflix is TV-MA, which is for mature audiences.That means a large portion of Netflix content is made for adults.Other ratings like TV-14 and TV-PG also appear often, but the majority clearly leans toward adult viewers.</a:t>
            </a:r>
          </a:p>
          <a:p>
            <a:pPr algn="just">
              <a:lnSpc>
                <a:spcPts val="2879"/>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783692" y="3117893"/>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5"/>
            <a:stretch>
              <a:fillRect l="0"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Distribution of Movie Durations on Netflix</a:t>
            </a:r>
          </a:p>
        </p:txBody>
      </p:sp>
      <p:sp>
        <p:nvSpPr>
          <p:cNvPr name="TextBox 7" id="7"/>
          <p:cNvSpPr txBox="true"/>
          <p:nvPr/>
        </p:nvSpPr>
        <p:spPr>
          <a:xfrm rot="0">
            <a:off x="11156545" y="3070268"/>
            <a:ext cx="5973240" cy="6088037"/>
          </a:xfrm>
          <a:prstGeom prst="rect">
            <a:avLst/>
          </a:prstGeom>
        </p:spPr>
        <p:txBody>
          <a:bodyPr anchor="t" rtlCol="false" tIns="0" lIns="0" bIns="0" rIns="0">
            <a:spAutoFit/>
          </a:bodyPr>
          <a:lstStyle/>
          <a:p>
            <a:pPr algn="just">
              <a:lnSpc>
                <a:spcPts val="3063"/>
              </a:lnSpc>
            </a:pPr>
            <a:r>
              <a:rPr lang="en-US" b="true" sz="2188">
                <a:solidFill>
                  <a:srgbClr val="F4F6FC"/>
                </a:solidFill>
                <a:latin typeface="HK Grotesk Bold"/>
                <a:ea typeface="HK Grotesk Bold"/>
                <a:cs typeface="HK Grotesk Bold"/>
                <a:sym typeface="HK Grotesk Bold"/>
              </a:rPr>
              <a:t>Netflix’s movie library mostly sticks to typical feature film durations — this matches audience preferences f</a:t>
            </a:r>
            <a:r>
              <a:rPr lang="en-US" b="true" sz="2188">
                <a:solidFill>
                  <a:srgbClr val="F4F6FC"/>
                </a:solidFill>
                <a:latin typeface="HK Grotesk Bold"/>
                <a:ea typeface="HK Grotesk Bold"/>
                <a:cs typeface="HK Grotesk Bold"/>
                <a:sym typeface="HK Grotesk Bold"/>
              </a:rPr>
              <a:t>or movies that are 1.5</a:t>
            </a:r>
            <a:r>
              <a:rPr lang="en-US" b="true" sz="2188">
                <a:solidFill>
                  <a:srgbClr val="F4F6FC"/>
                </a:solidFill>
                <a:latin typeface="HK Grotesk Bold"/>
                <a:ea typeface="HK Grotesk Bold"/>
                <a:cs typeface="HK Grotesk Bold"/>
                <a:sym typeface="HK Grotesk Bold"/>
              </a:rPr>
              <a:t> to 2 hours long.</a:t>
            </a:r>
          </a:p>
          <a:p>
            <a:pPr algn="just">
              <a:lnSpc>
                <a:spcPts val="3063"/>
              </a:lnSpc>
            </a:pPr>
          </a:p>
          <a:p>
            <a:pPr algn="just">
              <a:lnSpc>
                <a:spcPts val="3063"/>
              </a:lnSpc>
            </a:pPr>
            <a:r>
              <a:rPr lang="en-US" b="true" sz="2188">
                <a:solidFill>
                  <a:srgbClr val="F4F6FC"/>
                </a:solidFill>
                <a:latin typeface="HK Grotesk Bold"/>
                <a:ea typeface="HK Grotesk Bold"/>
                <a:cs typeface="HK Grotesk Bold"/>
                <a:sym typeface="HK Grotesk Bold"/>
              </a:rPr>
              <a:t>To analyze movie durations, I first filtered out only the movies and then converted the duration column from text into numerical values.</a:t>
            </a:r>
          </a:p>
          <a:p>
            <a:pPr algn="just">
              <a:lnSpc>
                <a:spcPts val="3063"/>
              </a:lnSpc>
            </a:pPr>
          </a:p>
          <a:p>
            <a:pPr algn="just">
              <a:lnSpc>
                <a:spcPts val="3063"/>
              </a:lnSpc>
            </a:pPr>
            <a:r>
              <a:rPr lang="en-US" b="true" sz="2188">
                <a:solidFill>
                  <a:srgbClr val="F4F6FC"/>
                </a:solidFill>
                <a:latin typeface="HK Grotesk Bold"/>
                <a:ea typeface="HK Grotesk Bold"/>
                <a:cs typeface="HK Grotesk Bold"/>
                <a:sym typeface="HK Grotesk Bold"/>
              </a:rPr>
              <a:t>This analysis shows that Netflix movies usually follow classic movie lengths, with most titles falling in the 90–120 minute range.</a:t>
            </a:r>
          </a:p>
          <a:p>
            <a:pPr algn="just">
              <a:lnSpc>
                <a:spcPts val="3063"/>
              </a:lnSpc>
            </a:pPr>
            <a:r>
              <a:rPr lang="en-US" b="true" sz="2188">
                <a:solidFill>
                  <a:srgbClr val="F4F6FC"/>
                </a:solidFill>
                <a:latin typeface="HK Grotesk Bold"/>
                <a:ea typeface="HK Grotesk Bold"/>
                <a:cs typeface="HK Grotesk Bold"/>
                <a:sym typeface="HK Grotesk Bold"/>
              </a:rPr>
              <a:t>This tells us that Netflix prefers traditional movie runtimes rather than very short or very long formats.</a:t>
            </a:r>
          </a:p>
        </p:txBody>
      </p:sp>
      <p:sp>
        <p:nvSpPr>
          <p:cNvPr name="TextBox 8" id="8"/>
          <p:cNvSpPr txBox="true"/>
          <p:nvPr/>
        </p:nvSpPr>
        <p:spPr>
          <a:xfrm rot="0">
            <a:off x="783692" y="1962998"/>
            <a:ext cx="16834679" cy="115489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In this analysis, I focused only on Netflix</a:t>
            </a:r>
            <a:r>
              <a:rPr lang="en-US" sz="2256">
                <a:solidFill>
                  <a:srgbClr val="F4F6FC"/>
                </a:solidFill>
                <a:latin typeface="HK Grotesk"/>
                <a:ea typeface="HK Grotesk"/>
                <a:cs typeface="HK Grotesk"/>
                <a:sym typeface="HK Grotesk"/>
              </a:rPr>
              <a:t> movies to understand how long their films usually are.After cleaning the duration column, I plotted a distribution chart to see the most common movie lengths.</a:t>
            </a:r>
          </a:p>
          <a:p>
            <a:pPr algn="just">
              <a:lnSpc>
                <a:spcPts val="2879"/>
              </a:lnSpc>
            </a:pP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1252" r="0" b="-1252"/>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21368"/>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10289507" y="3742731"/>
            <a:ext cx="7328864" cy="5107950"/>
          </a:xfrm>
          <a:custGeom>
            <a:avLst/>
            <a:gdLst/>
            <a:ahLst/>
            <a:cxnLst/>
            <a:rect r="r" b="b" t="t" l="l"/>
            <a:pathLst>
              <a:path h="5107950" w="7328864">
                <a:moveTo>
                  <a:pt x="0" y="0"/>
                </a:moveTo>
                <a:lnTo>
                  <a:pt x="7328864" y="0"/>
                </a:lnTo>
                <a:lnTo>
                  <a:pt x="7328864" y="5107950"/>
                </a:lnTo>
                <a:lnTo>
                  <a:pt x="0" y="5107950"/>
                </a:lnTo>
                <a:lnTo>
                  <a:pt x="0" y="0"/>
                </a:lnTo>
                <a:close/>
              </a:path>
            </a:pathLst>
          </a:custGeom>
          <a:blipFill>
            <a:blip r:embed="rId5"/>
            <a:stretch>
              <a:fillRect l="-6251"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TV Show Seasons Distribution</a:t>
            </a:r>
          </a:p>
        </p:txBody>
      </p:sp>
      <p:sp>
        <p:nvSpPr>
          <p:cNvPr name="TextBox 7" id="7"/>
          <p:cNvSpPr txBox="true"/>
          <p:nvPr/>
        </p:nvSpPr>
        <p:spPr>
          <a:xfrm rot="0">
            <a:off x="726660" y="1981698"/>
            <a:ext cx="16834679" cy="195499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In this step, I focused only on Netflix</a:t>
            </a:r>
            <a:r>
              <a:rPr lang="en-US" sz="2256">
                <a:solidFill>
                  <a:srgbClr val="F4F6FC"/>
                </a:solidFill>
                <a:latin typeface="HK Grotesk"/>
                <a:ea typeface="HK Grotesk"/>
                <a:cs typeface="HK Grotesk"/>
                <a:sym typeface="HK Grotesk"/>
              </a:rPr>
              <a:t> TV Shows to understand how many seasons they usually have.Most Netflix series are known for shorter season counts, so this analysis helps confirm that pattern.To begin, I filtered out only the TV Show entries and then cleaned the ‘duration’ column, because for TV shows, the duration doesn't represent minutes — it represents the number of seasons.</a:t>
            </a:r>
          </a:p>
          <a:p>
            <a:pPr algn="just">
              <a:lnSpc>
                <a:spcPts val="3159"/>
              </a:lnSpc>
            </a:pPr>
            <a:r>
              <a:rPr lang="en-US" sz="2256">
                <a:solidFill>
                  <a:srgbClr val="F4F6FC"/>
                </a:solidFill>
                <a:latin typeface="HK Grotesk"/>
                <a:ea typeface="HK Grotesk"/>
                <a:cs typeface="HK Grotesk"/>
                <a:sym typeface="HK Grotesk"/>
              </a:rPr>
              <a:t> After cleaning it, I plotted a count plot to see how many seasons most Netflix series have.</a:t>
            </a:r>
          </a:p>
          <a:p>
            <a:pPr algn="just">
              <a:lnSpc>
                <a:spcPts val="2879"/>
              </a:lnSpc>
            </a:pPr>
          </a:p>
        </p:txBody>
      </p:sp>
      <p:sp>
        <p:nvSpPr>
          <p:cNvPr name="TextBox 8" id="8"/>
          <p:cNvSpPr txBox="true"/>
          <p:nvPr/>
        </p:nvSpPr>
        <p:spPr>
          <a:xfrm rot="0">
            <a:off x="726660" y="4351025"/>
            <a:ext cx="8712925" cy="3843737"/>
          </a:xfrm>
          <a:prstGeom prst="rect">
            <a:avLst/>
          </a:prstGeom>
        </p:spPr>
        <p:txBody>
          <a:bodyPr anchor="t" rtlCol="false" tIns="0" lIns="0" bIns="0" rIns="0">
            <a:spAutoFit/>
          </a:bodyPr>
          <a:lstStyle/>
          <a:p>
            <a:pPr algn="just">
              <a:lnSpc>
                <a:spcPts val="3355"/>
              </a:lnSpc>
            </a:pPr>
            <a:r>
              <a:rPr lang="en-US" b="true" sz="2396">
                <a:solidFill>
                  <a:srgbClr val="F4F6FC"/>
                </a:solidFill>
                <a:latin typeface="HK Grotesk Bold"/>
                <a:ea typeface="HK Grotesk Bold"/>
                <a:cs typeface="HK Grotesk Bold"/>
                <a:sym typeface="HK Grotesk Bold"/>
              </a:rPr>
              <a:t>The bar chart on screen shows the distribution — the number of TV</a:t>
            </a:r>
            <a:r>
              <a:rPr lang="en-US" b="true" sz="2396">
                <a:solidFill>
                  <a:srgbClr val="F4F6FC"/>
                </a:solidFill>
                <a:latin typeface="HK Grotesk Bold"/>
                <a:ea typeface="HK Grotesk Bold"/>
                <a:cs typeface="HK Grotesk Bold"/>
                <a:sym typeface="HK Grotesk Bold"/>
              </a:rPr>
              <a:t> shows with 1 season, 2 seasons, 3 seasons, and so on.</a:t>
            </a:r>
          </a:p>
          <a:p>
            <a:pPr algn="just">
              <a:lnSpc>
                <a:spcPts val="3215"/>
              </a:lnSpc>
            </a:pPr>
            <a:r>
              <a:rPr lang="en-US" b="true" sz="2296">
                <a:solidFill>
                  <a:srgbClr val="F4F6FC"/>
                </a:solidFill>
                <a:latin typeface="HK Grotesk Bold"/>
                <a:ea typeface="HK Grotesk Bold"/>
                <a:cs typeface="HK Grotesk Bold"/>
                <a:sym typeface="HK Grotesk Bold"/>
              </a:rPr>
              <a:t>You’ll notice the majority of shows are 1 or 2 seasons long — this tells us Netflix favors shorter, limited-series formats that are easy for viewers to binge-watch. I also printed the percentages (on my notebook) — about X% of TV shows have 1 season and about Y% have 2 seasons, which further emphasizes the limited-series trend.</a:t>
            </a:r>
          </a:p>
          <a:p>
            <a:pPr algn="just">
              <a:lnSpc>
                <a:spcPts val="3355"/>
              </a:lnSpc>
            </a:pPr>
          </a:p>
          <a:p>
            <a:pPr algn="just">
              <a:lnSpc>
                <a:spcPts val="2375"/>
              </a:lnSpc>
            </a:pPr>
          </a:p>
          <a:p>
            <a:pPr algn="just">
              <a:lnSpc>
                <a:spcPts val="2375"/>
              </a:lnSpc>
            </a:pP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378619"/>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sp>
        <p:nvSpPr>
          <p:cNvPr name="TextBox 5" id="5"/>
          <p:cNvSpPr txBox="true"/>
          <p:nvPr/>
        </p:nvSpPr>
        <p:spPr>
          <a:xfrm rot="0">
            <a:off x="669629" y="895350"/>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Conclusion</a:t>
            </a:r>
          </a:p>
        </p:txBody>
      </p:sp>
      <p:sp>
        <p:nvSpPr>
          <p:cNvPr name="TextBox 6" id="6"/>
          <p:cNvSpPr txBox="true"/>
          <p:nvPr/>
        </p:nvSpPr>
        <p:spPr>
          <a:xfrm rot="0">
            <a:off x="1028700" y="2462847"/>
            <a:ext cx="15339326" cy="622219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To conclude this project, our Explorat</a:t>
            </a:r>
            <a:r>
              <a:rPr lang="en-US" sz="2256">
                <a:solidFill>
                  <a:srgbClr val="F4F6FC"/>
                </a:solidFill>
                <a:latin typeface="HK Grotesk"/>
                <a:ea typeface="HK Grotesk"/>
                <a:cs typeface="HK Grotesk"/>
                <a:sym typeface="HK Grotesk"/>
              </a:rPr>
              <a:t>ory Data Analysis helped us uncover how Netflix structures and expands its content library.</a:t>
            </a:r>
          </a:p>
          <a:p>
            <a:pPr algn="just">
              <a:lnSpc>
                <a:spcPts val="2879"/>
              </a:lnSpc>
            </a:pPr>
            <a:r>
              <a:rPr lang="en-US" sz="2056">
                <a:solidFill>
                  <a:srgbClr val="F4F6FC"/>
                </a:solidFill>
                <a:latin typeface="HK Grotesk"/>
                <a:ea typeface="HK Grotesk"/>
                <a:cs typeface="HK Grotesk"/>
                <a:sym typeface="HK Grotesk"/>
              </a:rPr>
              <a:t> By cleaning, analyzing, and visualizing the dataset, we were able to clearly understand patterns in production countries, content types, genres, ratings, and release trends.</a:t>
            </a:r>
          </a:p>
          <a:p>
            <a:pPr algn="just">
              <a:lnSpc>
                <a:spcPts val="2879"/>
              </a:lnSpc>
            </a:pPr>
          </a:p>
          <a:p>
            <a:pPr algn="just">
              <a:lnSpc>
                <a:spcPts val="2879"/>
              </a:lnSpc>
            </a:pPr>
            <a:r>
              <a:rPr lang="en-US" sz="2056">
                <a:solidFill>
                  <a:srgbClr val="F4F6FC"/>
                </a:solidFill>
                <a:latin typeface="HK Grotesk"/>
                <a:ea typeface="HK Grotesk"/>
                <a:cs typeface="HK Grotesk"/>
                <a:sym typeface="HK Grotesk"/>
              </a:rPr>
              <a:t>Key Takeaways</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Movies dominate Netflix’s content library, but TV Shows grew rapidly after 2016 due to Netflix Originals.</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Netflix’s biggest contributors are the United States and India, reflecting a global content strategy.</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The most common ratings are TV-MA and TV-14, showing a strong focus on mature and teen audiences.</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Popular genres include International Movies, Dramas, Comedies, and Documentaries.</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Most TV shows have 1–2 seasons, highlighting Netflix’s trend toward limited-series formats.</a:t>
            </a:r>
          </a:p>
          <a:p>
            <a:pPr algn="just" marL="444040" indent="-222020" lvl="1">
              <a:lnSpc>
                <a:spcPts val="2879"/>
              </a:lnSpc>
              <a:buFont typeface="Arial"/>
              <a:buChar char="•"/>
            </a:pPr>
            <a:r>
              <a:rPr lang="en-US" sz="2056">
                <a:solidFill>
                  <a:srgbClr val="F4F6FC"/>
                </a:solidFill>
                <a:latin typeface="HK Grotesk"/>
                <a:ea typeface="HK Grotesk"/>
                <a:cs typeface="HK Grotesk"/>
                <a:sym typeface="HK Grotesk"/>
              </a:rPr>
              <a:t>Content production significantly increased between 2015–2020, aligning with Netflix’s worldwide expansion.</a:t>
            </a:r>
          </a:p>
          <a:p>
            <a:pPr algn="just">
              <a:lnSpc>
                <a:spcPts val="2879"/>
              </a:lnSpc>
            </a:pPr>
          </a:p>
          <a:p>
            <a:pPr algn="just">
              <a:lnSpc>
                <a:spcPts val="2879"/>
              </a:lnSpc>
            </a:pPr>
            <a:r>
              <a:rPr lang="en-US" sz="2056">
                <a:solidFill>
                  <a:srgbClr val="F4F6FC"/>
                </a:solidFill>
                <a:latin typeface="HK Grotesk"/>
                <a:ea typeface="HK Grotesk"/>
                <a:cs typeface="HK Grotesk"/>
                <a:sym typeface="HK Grotesk"/>
              </a:rPr>
              <a:t>Closing Thought</a:t>
            </a:r>
          </a:p>
          <a:p>
            <a:pPr algn="just">
              <a:lnSpc>
                <a:spcPts val="2879"/>
              </a:lnSpc>
            </a:pPr>
            <a:r>
              <a:rPr lang="en-US" sz="2056">
                <a:solidFill>
                  <a:srgbClr val="F4F6FC"/>
                </a:solidFill>
                <a:latin typeface="HK Grotesk"/>
                <a:ea typeface="HK Grotesk"/>
                <a:cs typeface="HK Grotesk"/>
                <a:sym typeface="HK Grotesk"/>
              </a:rPr>
              <a:t>“This analysis shows that Netflix is not just a streaming platform — it is a data-driven content creator.</a:t>
            </a:r>
          </a:p>
          <a:p>
            <a:pPr algn="just">
              <a:lnSpc>
                <a:spcPts val="2879"/>
              </a:lnSpc>
            </a:pPr>
            <a:r>
              <a:rPr lang="en-US" sz="2056">
                <a:solidFill>
                  <a:srgbClr val="F4F6FC"/>
                </a:solidFill>
                <a:latin typeface="HK Grotesk"/>
                <a:ea typeface="HK Grotesk"/>
                <a:cs typeface="HK Grotesk"/>
                <a:sym typeface="HK Grotesk"/>
              </a:rPr>
              <a:t> Through EDA, we were able to turn raw data into clear insights that reveal how Netflix builds its global entertainment ecosystem.”</a:t>
            </a:r>
          </a:p>
          <a:p>
            <a:pPr algn="just">
              <a:lnSpc>
                <a:spcPts val="2879"/>
              </a:lnSpc>
            </a:pP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11" t="0" r="-111" b="0"/>
            </a:stretch>
          </a:blipFill>
        </p:spPr>
      </p:sp>
      <p:grpSp>
        <p:nvGrpSpPr>
          <p:cNvPr name="Group 3" id="3"/>
          <p:cNvGrpSpPr/>
          <p:nvPr/>
        </p:nvGrpSpPr>
        <p:grpSpPr>
          <a:xfrm rot="0">
            <a:off x="374043" y="248142"/>
            <a:ext cx="17539914" cy="9790717"/>
            <a:chOff x="0" y="0"/>
            <a:chExt cx="23386552" cy="13054289"/>
          </a:xfrm>
        </p:grpSpPr>
        <p:sp>
          <p:nvSpPr>
            <p:cNvPr name="Freeform 4" id="4"/>
            <p:cNvSpPr/>
            <p:nvPr/>
          </p:nvSpPr>
          <p:spPr>
            <a:xfrm flipH="false" flipV="true" rot="0">
              <a:off x="0" y="7156647"/>
              <a:ext cx="23386552" cy="5897642"/>
            </a:xfrm>
            <a:custGeom>
              <a:avLst/>
              <a:gdLst/>
              <a:ahLst/>
              <a:cxnLst/>
              <a:rect r="r" b="b" t="t" l="l"/>
              <a:pathLst>
                <a:path h="5897642" w="23386552">
                  <a:moveTo>
                    <a:pt x="0" y="5897642"/>
                  </a:moveTo>
                  <a:lnTo>
                    <a:pt x="23386552" y="5897642"/>
                  </a:lnTo>
                  <a:lnTo>
                    <a:pt x="23386552" y="0"/>
                  </a:lnTo>
                  <a:lnTo>
                    <a:pt x="0" y="0"/>
                  </a:lnTo>
                  <a:lnTo>
                    <a:pt x="0" y="589764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0" y="0"/>
              <a:ext cx="23386552" cy="5897642"/>
            </a:xfrm>
            <a:custGeom>
              <a:avLst/>
              <a:gdLst/>
              <a:ahLst/>
              <a:cxnLst/>
              <a:rect r="r" b="b" t="t" l="l"/>
              <a:pathLst>
                <a:path h="5897642" w="23386552">
                  <a:moveTo>
                    <a:pt x="0" y="0"/>
                  </a:moveTo>
                  <a:lnTo>
                    <a:pt x="23386552" y="0"/>
                  </a:lnTo>
                  <a:lnTo>
                    <a:pt x="23386552" y="5897642"/>
                  </a:lnTo>
                  <a:lnTo>
                    <a:pt x="0" y="589764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grpSp>
      <p:sp>
        <p:nvSpPr>
          <p:cNvPr name="TextBox 6" id="6"/>
          <p:cNvSpPr txBox="true"/>
          <p:nvPr/>
        </p:nvSpPr>
        <p:spPr>
          <a:xfrm rot="0">
            <a:off x="807938" y="2457804"/>
            <a:ext cx="12163875" cy="7271721"/>
          </a:xfrm>
          <a:prstGeom prst="rect">
            <a:avLst/>
          </a:prstGeom>
        </p:spPr>
        <p:txBody>
          <a:bodyPr anchor="t" rtlCol="false" tIns="0" lIns="0" bIns="0" rIns="0">
            <a:spAutoFit/>
          </a:bodyPr>
          <a:lstStyle/>
          <a:p>
            <a:pPr algn="just">
              <a:lnSpc>
                <a:spcPts val="3446"/>
              </a:lnSpc>
            </a:pPr>
            <a:r>
              <a:rPr lang="en-US" b="true" sz="2461">
                <a:solidFill>
                  <a:srgbClr val="FFFFFF"/>
                </a:solidFill>
                <a:latin typeface="HK Grotesk Bold"/>
                <a:ea typeface="HK Grotesk Bold"/>
                <a:cs typeface="HK Grotesk Bold"/>
                <a:sym typeface="HK Grotesk Bold"/>
              </a:rPr>
              <a:t>Our goal in this project is to explore Netflix’s entire content library — all the movies and TV shows — and uncover interesting patterns and trends. The dataset includes details like the title, director, cast, genre, country of origin, release year, duration, and rating.</a:t>
            </a:r>
          </a:p>
          <a:p>
            <a:pPr algn="just">
              <a:lnSpc>
                <a:spcPts val="3446"/>
              </a:lnSpc>
            </a:pPr>
            <a:r>
              <a:rPr lang="en-US" b="true" sz="2461">
                <a:solidFill>
                  <a:srgbClr val="FFFFFF"/>
                </a:solidFill>
                <a:latin typeface="HK Grotesk Bold"/>
                <a:ea typeface="HK Grotesk Bold"/>
                <a:cs typeface="HK Grotesk Bold"/>
                <a:sym typeface="HK Grotesk Bold"/>
              </a:rPr>
              <a:t>Using Exploratory Data Analysis, or EDA, we try to understand the story behind the data. EDA is basically the process of cleaning the data, organizing it, and then visualizing it so that we can clearly see what’s going on. It helps us answer questions like:</a:t>
            </a:r>
          </a:p>
          <a:p>
            <a:pPr algn="just" marL="531498" indent="-265749" lvl="1">
              <a:lnSpc>
                <a:spcPts val="3446"/>
              </a:lnSpc>
              <a:buFont typeface="Arial"/>
              <a:buChar char="•"/>
            </a:pPr>
            <a:r>
              <a:rPr lang="en-US" b="true" sz="2461">
                <a:solidFill>
                  <a:srgbClr val="FFFFFF"/>
                </a:solidFill>
                <a:latin typeface="HK Grotesk Bold"/>
                <a:ea typeface="HK Grotesk Bold"/>
                <a:cs typeface="HK Grotesk Bold"/>
                <a:sym typeface="HK Grotesk Bold"/>
              </a:rPr>
              <a:t>Which countries produce the most Netflix content?</a:t>
            </a:r>
          </a:p>
          <a:p>
            <a:pPr algn="just" marL="531498" indent="-265749" lvl="1">
              <a:lnSpc>
                <a:spcPts val="3446"/>
              </a:lnSpc>
              <a:buFont typeface="Arial"/>
              <a:buChar char="•"/>
            </a:pPr>
            <a:r>
              <a:rPr lang="en-US" b="true" sz="2461">
                <a:solidFill>
                  <a:srgbClr val="FFFFFF"/>
                </a:solidFill>
                <a:latin typeface="HK Grotesk Bold"/>
                <a:ea typeface="HK Grotesk Bold"/>
                <a:cs typeface="HK Grotesk Bold"/>
                <a:sym typeface="HK Grotesk Bold"/>
              </a:rPr>
              <a:t>What genres are most popular?</a:t>
            </a:r>
          </a:p>
          <a:p>
            <a:pPr algn="just" marL="531498" indent="-265749" lvl="1">
              <a:lnSpc>
                <a:spcPts val="3446"/>
              </a:lnSpc>
              <a:buFont typeface="Arial"/>
              <a:buChar char="•"/>
            </a:pPr>
            <a:r>
              <a:rPr lang="en-US" b="true" sz="2461">
                <a:solidFill>
                  <a:srgbClr val="FFFFFF"/>
                </a:solidFill>
                <a:latin typeface="HK Grotesk Bold"/>
                <a:ea typeface="HK Grotesk Bold"/>
                <a:cs typeface="HK Grotesk Bold"/>
                <a:sym typeface="HK Grotesk Bold"/>
              </a:rPr>
              <a:t>Are movies more common than TV shows?</a:t>
            </a:r>
          </a:p>
          <a:p>
            <a:pPr algn="just" marL="531498" indent="-265749" lvl="1">
              <a:lnSpc>
                <a:spcPts val="3446"/>
              </a:lnSpc>
              <a:buFont typeface="Arial"/>
              <a:buChar char="•"/>
            </a:pPr>
            <a:r>
              <a:rPr lang="en-US" b="true" sz="2461">
                <a:solidFill>
                  <a:srgbClr val="FFFFFF"/>
                </a:solidFill>
                <a:latin typeface="HK Grotesk Bold"/>
                <a:ea typeface="HK Grotesk Bold"/>
                <a:cs typeface="HK Grotesk Bold"/>
                <a:sym typeface="HK Grotesk Bold"/>
              </a:rPr>
              <a:t>How has Netflix content grown over the years?</a:t>
            </a:r>
          </a:p>
          <a:p>
            <a:pPr algn="just" marL="531498" indent="-265749" lvl="1">
              <a:lnSpc>
                <a:spcPts val="3446"/>
              </a:lnSpc>
              <a:buFont typeface="Arial"/>
              <a:buChar char="•"/>
            </a:pPr>
            <a:r>
              <a:rPr lang="en-US" b="true" sz="2461">
                <a:solidFill>
                  <a:srgbClr val="FFFFFF"/>
                </a:solidFill>
                <a:latin typeface="HK Grotesk Bold"/>
                <a:ea typeface="HK Grotesk Bold"/>
                <a:cs typeface="HK Grotesk Bold"/>
                <a:sym typeface="HK Grotesk Bold"/>
              </a:rPr>
              <a:t>What ratings are most frequently assigned?</a:t>
            </a:r>
          </a:p>
          <a:p>
            <a:pPr algn="just">
              <a:lnSpc>
                <a:spcPts val="3446"/>
              </a:lnSpc>
            </a:pPr>
            <a:r>
              <a:rPr lang="en-US" b="true" sz="2461">
                <a:solidFill>
                  <a:srgbClr val="FFFFFF"/>
                </a:solidFill>
                <a:latin typeface="HK Grotesk Bold"/>
                <a:ea typeface="HK Grotesk Bold"/>
                <a:cs typeface="HK Grotesk Bold"/>
                <a:sym typeface="HK Grotesk Bold"/>
              </a:rPr>
              <a:t>So the whole purpose of this project is not just to look at the numbers, but to interpret them and find meaningful insights about Netflix — its content distribution, its global reach, and the preferences of its audience.</a:t>
            </a:r>
          </a:p>
          <a:p>
            <a:pPr algn="just">
              <a:lnSpc>
                <a:spcPts val="3446"/>
              </a:lnSpc>
            </a:pPr>
          </a:p>
        </p:txBody>
      </p:sp>
      <p:sp>
        <p:nvSpPr>
          <p:cNvPr name="Freeform 7" id="7"/>
          <p:cNvSpPr/>
          <p:nvPr/>
        </p:nvSpPr>
        <p:spPr>
          <a:xfrm flipH="false" flipV="false" rot="0">
            <a:off x="13279166" y="3086100"/>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07938" y="478009"/>
            <a:ext cx="5179457" cy="1667229"/>
          </a:xfrm>
          <a:prstGeom prst="rect">
            <a:avLst/>
          </a:prstGeom>
        </p:spPr>
        <p:txBody>
          <a:bodyPr anchor="t" rtlCol="false" tIns="0" lIns="0" bIns="0" rIns="0">
            <a:spAutoFit/>
          </a:bodyPr>
          <a:lstStyle/>
          <a:p>
            <a:pPr algn="ctr">
              <a:lnSpc>
                <a:spcPts val="13630"/>
              </a:lnSpc>
            </a:pPr>
            <a:r>
              <a:rPr lang="en-US" sz="9736" u="sng">
                <a:solidFill>
                  <a:srgbClr val="F4F6FC"/>
                </a:solidFill>
                <a:latin typeface="Norwester"/>
                <a:ea typeface="Norwester"/>
                <a:cs typeface="Norwester"/>
                <a:sym typeface="Norwester"/>
              </a:rPr>
              <a:t>Objective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545" r="0" b="-92802"/>
            </a:stretch>
          </a:blipFill>
        </p:spPr>
      </p:sp>
      <p:grpSp>
        <p:nvGrpSpPr>
          <p:cNvPr name="Group 3" id="3"/>
          <p:cNvGrpSpPr/>
          <p:nvPr/>
        </p:nvGrpSpPr>
        <p:grpSpPr>
          <a:xfrm rot="0">
            <a:off x="374043" y="248142"/>
            <a:ext cx="17539914" cy="9790717"/>
            <a:chOff x="0" y="0"/>
            <a:chExt cx="23386552" cy="13054289"/>
          </a:xfrm>
        </p:grpSpPr>
        <p:sp>
          <p:nvSpPr>
            <p:cNvPr name="Freeform 4" id="4"/>
            <p:cNvSpPr/>
            <p:nvPr/>
          </p:nvSpPr>
          <p:spPr>
            <a:xfrm flipH="false" flipV="true" rot="0">
              <a:off x="0" y="7156647"/>
              <a:ext cx="23386552" cy="5897642"/>
            </a:xfrm>
            <a:custGeom>
              <a:avLst/>
              <a:gdLst/>
              <a:ahLst/>
              <a:cxnLst/>
              <a:rect r="r" b="b" t="t" l="l"/>
              <a:pathLst>
                <a:path h="5897642" w="23386552">
                  <a:moveTo>
                    <a:pt x="0" y="5897642"/>
                  </a:moveTo>
                  <a:lnTo>
                    <a:pt x="23386552" y="5897642"/>
                  </a:lnTo>
                  <a:lnTo>
                    <a:pt x="23386552" y="0"/>
                  </a:lnTo>
                  <a:lnTo>
                    <a:pt x="0" y="0"/>
                  </a:lnTo>
                  <a:lnTo>
                    <a:pt x="0" y="589764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0" y="0"/>
              <a:ext cx="23386552" cy="5897642"/>
            </a:xfrm>
            <a:custGeom>
              <a:avLst/>
              <a:gdLst/>
              <a:ahLst/>
              <a:cxnLst/>
              <a:rect r="r" b="b" t="t" l="l"/>
              <a:pathLst>
                <a:path h="5897642" w="23386552">
                  <a:moveTo>
                    <a:pt x="0" y="0"/>
                  </a:moveTo>
                  <a:lnTo>
                    <a:pt x="23386552" y="0"/>
                  </a:lnTo>
                  <a:lnTo>
                    <a:pt x="23386552" y="5897642"/>
                  </a:lnTo>
                  <a:lnTo>
                    <a:pt x="0" y="589764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grpSp>
      <p:sp>
        <p:nvSpPr>
          <p:cNvPr name="Freeform 6" id="6"/>
          <p:cNvSpPr/>
          <p:nvPr/>
        </p:nvSpPr>
        <p:spPr>
          <a:xfrm flipH="false" flipV="false" rot="0">
            <a:off x="1028700" y="3036064"/>
            <a:ext cx="2672585" cy="2672585"/>
          </a:xfrm>
          <a:custGeom>
            <a:avLst/>
            <a:gdLst/>
            <a:ahLst/>
            <a:cxnLst/>
            <a:rect r="r" b="b" t="t" l="l"/>
            <a:pathLst>
              <a:path h="2672585" w="2672585">
                <a:moveTo>
                  <a:pt x="0" y="0"/>
                </a:moveTo>
                <a:lnTo>
                  <a:pt x="2672585" y="0"/>
                </a:lnTo>
                <a:lnTo>
                  <a:pt x="2672585" y="2672586"/>
                </a:lnTo>
                <a:lnTo>
                  <a:pt x="0" y="26725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472944" y="3188338"/>
            <a:ext cx="2322593" cy="2544674"/>
          </a:xfrm>
          <a:custGeom>
            <a:avLst/>
            <a:gdLst/>
            <a:ahLst/>
            <a:cxnLst/>
            <a:rect r="r" b="b" t="t" l="l"/>
            <a:pathLst>
              <a:path h="2544674" w="2322593">
                <a:moveTo>
                  <a:pt x="0" y="0"/>
                </a:moveTo>
                <a:lnTo>
                  <a:pt x="2322593" y="0"/>
                </a:lnTo>
                <a:lnTo>
                  <a:pt x="2322593" y="2544674"/>
                </a:lnTo>
                <a:lnTo>
                  <a:pt x="0" y="25446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567187" y="3334924"/>
            <a:ext cx="2398088" cy="2398088"/>
          </a:xfrm>
          <a:custGeom>
            <a:avLst/>
            <a:gdLst/>
            <a:ahLst/>
            <a:cxnLst/>
            <a:rect r="r" b="b" t="t" l="l"/>
            <a:pathLst>
              <a:path h="2398088" w="2398088">
                <a:moveTo>
                  <a:pt x="0" y="0"/>
                </a:moveTo>
                <a:lnTo>
                  <a:pt x="2398088" y="0"/>
                </a:lnTo>
                <a:lnTo>
                  <a:pt x="2398088" y="2398088"/>
                </a:lnTo>
                <a:lnTo>
                  <a:pt x="0" y="23980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997931" y="2826315"/>
            <a:ext cx="2270105" cy="3092083"/>
          </a:xfrm>
          <a:custGeom>
            <a:avLst/>
            <a:gdLst/>
            <a:ahLst/>
            <a:cxnLst/>
            <a:rect r="r" b="b" t="t" l="l"/>
            <a:pathLst>
              <a:path h="3092083" w="2270105">
                <a:moveTo>
                  <a:pt x="0" y="0"/>
                </a:moveTo>
                <a:lnTo>
                  <a:pt x="2270105" y="0"/>
                </a:lnTo>
                <a:lnTo>
                  <a:pt x="2270105" y="3092084"/>
                </a:lnTo>
                <a:lnTo>
                  <a:pt x="0" y="3092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803147" y="5659120"/>
            <a:ext cx="3483925" cy="3599180"/>
          </a:xfrm>
          <a:prstGeom prst="rect">
            <a:avLst/>
          </a:prstGeom>
        </p:spPr>
        <p:txBody>
          <a:bodyPr anchor="t" rtlCol="false" tIns="0" lIns="0" bIns="0" rIns="0">
            <a:spAutoFit/>
          </a:bodyPr>
          <a:lstStyle/>
          <a:p>
            <a:pPr algn="just">
              <a:lnSpc>
                <a:spcPts val="3220"/>
              </a:lnSpc>
            </a:pPr>
          </a:p>
          <a:p>
            <a:pPr algn="just">
              <a:lnSpc>
                <a:spcPts val="3220"/>
              </a:lnSpc>
            </a:pPr>
            <a:r>
              <a:rPr lang="en-US" b="true" sz="2300">
                <a:solidFill>
                  <a:srgbClr val="A6D9FF"/>
                </a:solidFill>
                <a:latin typeface="HK Grotesk Bold"/>
                <a:ea typeface="HK Grotesk Bold"/>
                <a:cs typeface="HK Grotesk Bold"/>
                <a:sym typeface="HK Grotesk Bold"/>
              </a:rPr>
              <a:t>1. Data Cleaning</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Identified and handled missing values</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Removed </a:t>
            </a:r>
          </a:p>
          <a:p>
            <a:pPr algn="just">
              <a:lnSpc>
                <a:spcPts val="3220"/>
              </a:lnSpc>
            </a:pPr>
            <a:r>
              <a:rPr lang="en-US" b="true" sz="2300">
                <a:solidFill>
                  <a:srgbClr val="A6D9FF"/>
                </a:solidFill>
                <a:latin typeface="HK Grotesk Bold"/>
                <a:ea typeface="HK Grotesk Bold"/>
                <a:cs typeface="HK Grotesk Bold"/>
                <a:sym typeface="HK Grotesk Bold"/>
              </a:rPr>
              <a:t>       </a:t>
            </a:r>
            <a:r>
              <a:rPr lang="en-US" b="true" sz="2300">
                <a:solidFill>
                  <a:srgbClr val="A6D9FF"/>
                </a:solidFill>
                <a:latin typeface="HK Grotesk Bold"/>
                <a:ea typeface="HK Grotesk Bold"/>
                <a:cs typeface="HK Grotesk Bold"/>
                <a:sym typeface="HK Grotesk Bold"/>
              </a:rPr>
              <a:t>duplicate records</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Corrected inconsistent </a:t>
            </a:r>
          </a:p>
          <a:p>
            <a:pPr algn="just">
              <a:lnSpc>
                <a:spcPts val="3220"/>
              </a:lnSpc>
            </a:pPr>
            <a:r>
              <a:rPr lang="en-US" b="true" sz="2300">
                <a:solidFill>
                  <a:srgbClr val="A6D9FF"/>
                </a:solidFill>
                <a:latin typeface="HK Grotesk Bold"/>
                <a:ea typeface="HK Grotesk Bold"/>
                <a:cs typeface="HK Grotesk Bold"/>
                <a:sym typeface="HK Grotesk Bold"/>
              </a:rPr>
              <a:t>       </a:t>
            </a:r>
            <a:r>
              <a:rPr lang="en-US" b="true" sz="2300">
                <a:solidFill>
                  <a:srgbClr val="A6D9FF"/>
                </a:solidFill>
                <a:latin typeface="HK Grotesk Bold"/>
                <a:ea typeface="HK Grotesk Bold"/>
                <a:cs typeface="HK Grotesk Bold"/>
                <a:sym typeface="HK Grotesk Bold"/>
              </a:rPr>
              <a:t>or incomplete data</a:t>
            </a:r>
          </a:p>
          <a:p>
            <a:pPr algn="just">
              <a:lnSpc>
                <a:spcPts val="3220"/>
              </a:lnSpc>
            </a:pPr>
          </a:p>
        </p:txBody>
      </p:sp>
      <p:sp>
        <p:nvSpPr>
          <p:cNvPr name="TextBox 11" id="11"/>
          <p:cNvSpPr txBox="true"/>
          <p:nvPr/>
        </p:nvSpPr>
        <p:spPr>
          <a:xfrm rot="0">
            <a:off x="5284264" y="838200"/>
            <a:ext cx="7497817" cy="1683740"/>
          </a:xfrm>
          <a:prstGeom prst="rect">
            <a:avLst/>
          </a:prstGeom>
        </p:spPr>
        <p:txBody>
          <a:bodyPr anchor="t" rtlCol="false" tIns="0" lIns="0" bIns="0" rIns="0">
            <a:spAutoFit/>
          </a:bodyPr>
          <a:lstStyle/>
          <a:p>
            <a:pPr algn="ctr">
              <a:lnSpc>
                <a:spcPts val="13770"/>
              </a:lnSpc>
            </a:pPr>
            <a:r>
              <a:rPr lang="en-US" sz="9836" u="sng">
                <a:solidFill>
                  <a:srgbClr val="F4F6FC"/>
                </a:solidFill>
                <a:latin typeface="Norwester"/>
                <a:ea typeface="Norwester"/>
                <a:cs typeface="Norwester"/>
                <a:sym typeface="Norwester"/>
              </a:rPr>
              <a:t> Methodology </a:t>
            </a:r>
          </a:p>
        </p:txBody>
      </p:sp>
      <p:sp>
        <p:nvSpPr>
          <p:cNvPr name="TextBox 12" id="12"/>
          <p:cNvSpPr txBox="true"/>
          <p:nvPr/>
        </p:nvSpPr>
        <p:spPr>
          <a:xfrm rot="0">
            <a:off x="4774877" y="6059170"/>
            <a:ext cx="4369123" cy="3199130"/>
          </a:xfrm>
          <a:prstGeom prst="rect">
            <a:avLst/>
          </a:prstGeom>
        </p:spPr>
        <p:txBody>
          <a:bodyPr anchor="t" rtlCol="false" tIns="0" lIns="0" bIns="0" rIns="0">
            <a:spAutoFit/>
          </a:bodyPr>
          <a:lstStyle/>
          <a:p>
            <a:pPr algn="just">
              <a:lnSpc>
                <a:spcPts val="3220"/>
              </a:lnSpc>
            </a:pPr>
            <a:r>
              <a:rPr lang="en-US" b="true" sz="2300">
                <a:solidFill>
                  <a:srgbClr val="A6D9FF"/>
                </a:solidFill>
                <a:latin typeface="HK Grotesk Bold"/>
                <a:ea typeface="HK Grotesk Bold"/>
                <a:cs typeface="HK Grotesk Bold"/>
                <a:sym typeface="HK Grotesk Bold"/>
              </a:rPr>
              <a:t>2</a:t>
            </a:r>
            <a:r>
              <a:rPr lang="en-US" b="true" sz="2300">
                <a:solidFill>
                  <a:srgbClr val="A6D9FF"/>
                </a:solidFill>
                <a:latin typeface="HK Grotesk Bold"/>
                <a:ea typeface="HK Grotesk Bold"/>
                <a:cs typeface="HK Grotesk Bold"/>
                <a:sym typeface="HK Grotesk Bold"/>
              </a:rPr>
              <a:t>. Feature Exploration</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Ex</a:t>
            </a:r>
            <a:r>
              <a:rPr lang="en-US" b="true" sz="2300">
                <a:solidFill>
                  <a:srgbClr val="A6D9FF"/>
                </a:solidFill>
                <a:latin typeface="HK Grotesk Bold"/>
                <a:ea typeface="HK Grotesk Bold"/>
                <a:cs typeface="HK Grotesk Bold"/>
                <a:sym typeface="HK Grotesk Bold"/>
              </a:rPr>
              <a:t>amined key attributes:</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Type, Rating, Country</a:t>
            </a:r>
          </a:p>
          <a:p>
            <a:pPr algn="just">
              <a:lnSpc>
                <a:spcPts val="3220"/>
              </a:lnSpc>
            </a:pPr>
            <a:r>
              <a:rPr lang="en-US" b="true" sz="2300">
                <a:solidFill>
                  <a:srgbClr val="A6D9FF"/>
                </a:solidFill>
                <a:latin typeface="HK Grotesk Bold"/>
                <a:ea typeface="HK Grotesk Bold"/>
                <a:cs typeface="HK Grotesk Bold"/>
                <a:sym typeface="HK Grotesk Bold"/>
              </a:rPr>
              <a:t>     </a:t>
            </a:r>
            <a:r>
              <a:rPr lang="en-US" b="true" sz="2300">
                <a:solidFill>
                  <a:srgbClr val="A6D9FF"/>
                </a:solidFill>
                <a:latin typeface="HK Grotesk Bold"/>
                <a:ea typeface="HK Grotesk Bold"/>
                <a:cs typeface="HK Grotesk Bold"/>
                <a:sym typeface="HK Grotesk Bold"/>
              </a:rPr>
              <a:t>, Genre</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Und</a:t>
            </a:r>
            <a:r>
              <a:rPr lang="en-US" b="true" sz="2300">
                <a:solidFill>
                  <a:srgbClr val="A6D9FF"/>
                </a:solidFill>
                <a:latin typeface="HK Grotesk Bold"/>
                <a:ea typeface="HK Grotesk Bold"/>
                <a:cs typeface="HK Grotesk Bold"/>
                <a:sym typeface="HK Grotesk Bold"/>
              </a:rPr>
              <a:t>erstood distribution</a:t>
            </a:r>
          </a:p>
          <a:p>
            <a:pPr algn="just">
              <a:lnSpc>
                <a:spcPts val="3220"/>
              </a:lnSpc>
            </a:pPr>
            <a:r>
              <a:rPr lang="en-US" b="true" sz="2300">
                <a:solidFill>
                  <a:srgbClr val="A6D9FF"/>
                </a:solidFill>
                <a:latin typeface="HK Grotesk Bold"/>
                <a:ea typeface="HK Grotesk Bold"/>
                <a:cs typeface="HK Grotesk Bold"/>
                <a:sym typeface="HK Grotesk Bold"/>
              </a:rPr>
              <a:t>       and structure of each</a:t>
            </a:r>
          </a:p>
          <a:p>
            <a:pPr algn="just">
              <a:lnSpc>
                <a:spcPts val="3220"/>
              </a:lnSpc>
            </a:pPr>
            <a:r>
              <a:rPr lang="en-US" b="true" sz="2300">
                <a:solidFill>
                  <a:srgbClr val="A6D9FF"/>
                </a:solidFill>
                <a:latin typeface="HK Grotesk Bold"/>
                <a:ea typeface="HK Grotesk Bold"/>
                <a:cs typeface="HK Grotesk Bold"/>
                <a:sym typeface="HK Grotesk Bold"/>
              </a:rPr>
              <a:t>       feature</a:t>
            </a:r>
          </a:p>
          <a:p>
            <a:pPr algn="just">
              <a:lnSpc>
                <a:spcPts val="3220"/>
              </a:lnSpc>
            </a:pPr>
          </a:p>
        </p:txBody>
      </p:sp>
      <p:sp>
        <p:nvSpPr>
          <p:cNvPr name="TextBox 13" id="13"/>
          <p:cNvSpPr txBox="true"/>
          <p:nvPr/>
        </p:nvSpPr>
        <p:spPr>
          <a:xfrm rot="0">
            <a:off x="9144000" y="6059170"/>
            <a:ext cx="3416483" cy="3679040"/>
          </a:xfrm>
          <a:prstGeom prst="rect">
            <a:avLst/>
          </a:prstGeom>
        </p:spPr>
        <p:txBody>
          <a:bodyPr anchor="t" rtlCol="false" tIns="0" lIns="0" bIns="0" rIns="0">
            <a:spAutoFit/>
          </a:bodyPr>
          <a:lstStyle/>
          <a:p>
            <a:pPr algn="just">
              <a:lnSpc>
                <a:spcPts val="3220"/>
              </a:lnSpc>
            </a:pPr>
            <a:r>
              <a:rPr lang="en-US" b="true" sz="2300">
                <a:solidFill>
                  <a:srgbClr val="A6D9FF"/>
                </a:solidFill>
                <a:latin typeface="HK Grotesk Bold"/>
                <a:ea typeface="HK Grotesk Bold"/>
                <a:cs typeface="HK Grotesk Bold"/>
                <a:sym typeface="HK Grotesk Bold"/>
              </a:rPr>
              <a:t> 3.Data Visualization</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Cr</a:t>
            </a:r>
            <a:r>
              <a:rPr lang="en-US" b="true" sz="2300">
                <a:solidFill>
                  <a:srgbClr val="A6D9FF"/>
                </a:solidFill>
                <a:latin typeface="HK Grotesk Bold"/>
                <a:ea typeface="HK Grotesk Bold"/>
                <a:cs typeface="HK Grotesk Bold"/>
                <a:sym typeface="HK Grotesk Bold"/>
              </a:rPr>
              <a:t>eated visual charts for analysis:</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Bar pl</a:t>
            </a:r>
            <a:r>
              <a:rPr lang="en-US" b="true" sz="2300">
                <a:solidFill>
                  <a:srgbClr val="A6D9FF"/>
                </a:solidFill>
                <a:latin typeface="HK Grotesk Bold"/>
                <a:ea typeface="HK Grotesk Bold"/>
                <a:cs typeface="HK Grotesk Bold"/>
                <a:sym typeface="HK Grotesk Bold"/>
              </a:rPr>
              <a:t>ots, Count plots, Line charts, etc.</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Used plots</a:t>
            </a:r>
            <a:r>
              <a:rPr lang="en-US" b="true" sz="2300">
                <a:solidFill>
                  <a:srgbClr val="A6D9FF"/>
                </a:solidFill>
                <a:latin typeface="HK Grotesk Bold"/>
                <a:ea typeface="HK Grotesk Bold"/>
                <a:cs typeface="HK Grotesk Bold"/>
                <a:sym typeface="HK Grotesk Bold"/>
              </a:rPr>
              <a:t> to </a:t>
            </a:r>
            <a:r>
              <a:rPr lang="en-US" b="true" sz="2300">
                <a:solidFill>
                  <a:srgbClr val="A6D9FF"/>
                </a:solidFill>
                <a:latin typeface="HK Grotesk Bold"/>
                <a:ea typeface="HK Grotesk Bold"/>
                <a:cs typeface="HK Grotesk Bold"/>
                <a:sym typeface="HK Grotesk Bold"/>
              </a:rPr>
              <a:t>observe trends and compare categories</a:t>
            </a:r>
          </a:p>
          <a:p>
            <a:pPr algn="just">
              <a:lnSpc>
                <a:spcPts val="3866"/>
              </a:lnSpc>
            </a:pPr>
          </a:p>
        </p:txBody>
      </p:sp>
      <p:sp>
        <p:nvSpPr>
          <p:cNvPr name="TextBox 14" id="14"/>
          <p:cNvSpPr txBox="true"/>
          <p:nvPr/>
        </p:nvSpPr>
        <p:spPr>
          <a:xfrm rot="0">
            <a:off x="13424742" y="6059170"/>
            <a:ext cx="3416483" cy="3278990"/>
          </a:xfrm>
          <a:prstGeom prst="rect">
            <a:avLst/>
          </a:prstGeom>
        </p:spPr>
        <p:txBody>
          <a:bodyPr anchor="t" rtlCol="false" tIns="0" lIns="0" bIns="0" rIns="0">
            <a:spAutoFit/>
          </a:bodyPr>
          <a:lstStyle/>
          <a:p>
            <a:pPr algn="just">
              <a:lnSpc>
                <a:spcPts val="3220"/>
              </a:lnSpc>
            </a:pPr>
            <a:r>
              <a:rPr lang="en-US" b="true" sz="2300">
                <a:solidFill>
                  <a:srgbClr val="A6D9FF"/>
                </a:solidFill>
                <a:latin typeface="HK Grotesk Bold"/>
                <a:ea typeface="HK Grotesk Bold"/>
                <a:cs typeface="HK Grotesk Bold"/>
                <a:sym typeface="HK Grotesk Bold"/>
              </a:rPr>
              <a:t>4. Insight Extraction</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Summ</a:t>
            </a:r>
            <a:r>
              <a:rPr lang="en-US" b="true" sz="2300">
                <a:solidFill>
                  <a:srgbClr val="A6D9FF"/>
                </a:solidFill>
                <a:latin typeface="HK Grotesk Bold"/>
                <a:ea typeface="HK Grotesk Bold"/>
                <a:cs typeface="HK Grotesk Bold"/>
                <a:sym typeface="HK Grotesk Bold"/>
              </a:rPr>
              <a:t>arized major findings f</a:t>
            </a:r>
            <a:r>
              <a:rPr lang="en-US" b="true" sz="2300">
                <a:solidFill>
                  <a:srgbClr val="A6D9FF"/>
                </a:solidFill>
                <a:latin typeface="HK Grotesk Bold"/>
                <a:ea typeface="HK Grotesk Bold"/>
                <a:cs typeface="HK Grotesk Bold"/>
                <a:sym typeface="HK Grotesk Bold"/>
              </a:rPr>
              <a:t>r</a:t>
            </a:r>
            <a:r>
              <a:rPr lang="en-US" b="true" sz="2300">
                <a:solidFill>
                  <a:srgbClr val="A6D9FF"/>
                </a:solidFill>
                <a:latin typeface="HK Grotesk Bold"/>
                <a:ea typeface="HK Grotesk Bold"/>
                <a:cs typeface="HK Grotesk Bold"/>
                <a:sym typeface="HK Grotesk Bold"/>
              </a:rPr>
              <a:t>om EDA</a:t>
            </a:r>
          </a:p>
          <a:p>
            <a:pPr algn="just" marL="496571" indent="-248285" lvl="1">
              <a:lnSpc>
                <a:spcPts val="3220"/>
              </a:lnSpc>
              <a:buFont typeface="Arial"/>
              <a:buChar char="•"/>
            </a:pPr>
            <a:r>
              <a:rPr lang="en-US" b="true" sz="2300">
                <a:solidFill>
                  <a:srgbClr val="A6D9FF"/>
                </a:solidFill>
                <a:latin typeface="HK Grotesk Bold"/>
                <a:ea typeface="HK Grotesk Bold"/>
                <a:cs typeface="HK Grotesk Bold"/>
                <a:sym typeface="HK Grotesk Bold"/>
              </a:rPr>
              <a:t>Interpreted patterns in Netflix content dis</a:t>
            </a:r>
            <a:r>
              <a:rPr lang="en-US" b="true" sz="2300">
                <a:solidFill>
                  <a:srgbClr val="A6D9FF"/>
                </a:solidFill>
                <a:latin typeface="HK Grotesk Bold"/>
                <a:ea typeface="HK Grotesk Bold"/>
                <a:cs typeface="HK Grotesk Bold"/>
                <a:sym typeface="HK Grotesk Bold"/>
              </a:rPr>
              <a:t>t</a:t>
            </a:r>
            <a:r>
              <a:rPr lang="en-US" b="true" sz="2300">
                <a:solidFill>
                  <a:srgbClr val="A6D9FF"/>
                </a:solidFill>
                <a:latin typeface="HK Grotesk Bold"/>
                <a:ea typeface="HK Grotesk Bold"/>
                <a:cs typeface="HK Grotesk Bold"/>
                <a:sym typeface="HK Grotesk Bold"/>
              </a:rPr>
              <a:t>ribution and trends</a:t>
            </a:r>
          </a:p>
          <a:p>
            <a:pPr algn="just">
              <a:lnSpc>
                <a:spcPts val="3866"/>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1" t="0" r="-121" b="0"/>
            </a:stretch>
          </a:blipFill>
        </p:spPr>
      </p:sp>
      <p:sp>
        <p:nvSpPr>
          <p:cNvPr name="Freeform 3" id="3"/>
          <p:cNvSpPr/>
          <p:nvPr/>
        </p:nvSpPr>
        <p:spPr>
          <a:xfrm flipH="false" flipV="false" rot="0">
            <a:off x="374043" y="248142"/>
            <a:ext cx="17539914" cy="4423231"/>
          </a:xfrm>
          <a:custGeom>
            <a:avLst/>
            <a:gdLst/>
            <a:ahLst/>
            <a:cxnLst/>
            <a:rect r="r" b="b" t="t" l="l"/>
            <a:pathLst>
              <a:path h="4423231" w="17539914">
                <a:moveTo>
                  <a:pt x="0" y="0"/>
                </a:moveTo>
                <a:lnTo>
                  <a:pt x="17539914" y="0"/>
                </a:lnTo>
                <a:lnTo>
                  <a:pt x="17539914" y="4423231"/>
                </a:lnTo>
                <a:lnTo>
                  <a:pt x="0" y="4423231"/>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l="0" t="0" r="0" b="-80910"/>
            </a:stretch>
          </a:blipFill>
        </p:spPr>
      </p:sp>
      <p:sp>
        <p:nvSpPr>
          <p:cNvPr name="Freeform 5" id="5"/>
          <p:cNvSpPr/>
          <p:nvPr/>
        </p:nvSpPr>
        <p:spPr>
          <a:xfrm flipH="false" flipV="false" rot="0">
            <a:off x="1552284" y="3321162"/>
            <a:ext cx="5739593" cy="1822338"/>
          </a:xfrm>
          <a:custGeom>
            <a:avLst/>
            <a:gdLst/>
            <a:ahLst/>
            <a:cxnLst/>
            <a:rect r="r" b="b" t="t" l="l"/>
            <a:pathLst>
              <a:path h="1822338" w="5739593">
                <a:moveTo>
                  <a:pt x="0" y="0"/>
                </a:moveTo>
                <a:lnTo>
                  <a:pt x="5739593" y="0"/>
                </a:lnTo>
                <a:lnTo>
                  <a:pt x="5739593" y="1822338"/>
                </a:lnTo>
                <a:lnTo>
                  <a:pt x="0" y="1822338"/>
                </a:lnTo>
                <a:lnTo>
                  <a:pt x="0" y="0"/>
                </a:lnTo>
                <a:close/>
              </a:path>
            </a:pathLst>
          </a:custGeom>
          <a:blipFill>
            <a:blip r:embed="rId7"/>
            <a:stretch>
              <a:fillRect l="0" t="-9122" r="0" b="-100347"/>
            </a:stretch>
          </a:blipFill>
        </p:spPr>
      </p:sp>
      <p:sp>
        <p:nvSpPr>
          <p:cNvPr name="Freeform 6" id="6"/>
          <p:cNvSpPr/>
          <p:nvPr/>
        </p:nvSpPr>
        <p:spPr>
          <a:xfrm flipH="false" flipV="false" rot="0">
            <a:off x="1552284" y="5443214"/>
            <a:ext cx="5739593" cy="1739217"/>
          </a:xfrm>
          <a:custGeom>
            <a:avLst/>
            <a:gdLst/>
            <a:ahLst/>
            <a:cxnLst/>
            <a:rect r="r" b="b" t="t" l="l"/>
            <a:pathLst>
              <a:path h="1739217" w="5739593">
                <a:moveTo>
                  <a:pt x="0" y="0"/>
                </a:moveTo>
                <a:lnTo>
                  <a:pt x="5739593" y="0"/>
                </a:lnTo>
                <a:lnTo>
                  <a:pt x="5739593" y="1739217"/>
                </a:lnTo>
                <a:lnTo>
                  <a:pt x="0" y="1739217"/>
                </a:lnTo>
                <a:lnTo>
                  <a:pt x="0" y="0"/>
                </a:lnTo>
                <a:close/>
              </a:path>
            </a:pathLst>
          </a:custGeom>
          <a:blipFill>
            <a:blip r:embed="rId8"/>
            <a:stretch>
              <a:fillRect l="0" t="-119480" r="0" b="0"/>
            </a:stretch>
          </a:blipFill>
        </p:spPr>
      </p:sp>
      <p:sp>
        <p:nvSpPr>
          <p:cNvPr name="TextBox 7" id="7"/>
          <p:cNvSpPr txBox="true"/>
          <p:nvPr/>
        </p:nvSpPr>
        <p:spPr>
          <a:xfrm rot="0">
            <a:off x="606937" y="729108"/>
            <a:ext cx="17074125"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Importing Libraries &amp; Loading the Dataset</a:t>
            </a:r>
          </a:p>
        </p:txBody>
      </p:sp>
      <p:sp>
        <p:nvSpPr>
          <p:cNvPr name="TextBox 8" id="8"/>
          <p:cNvSpPr txBox="true"/>
          <p:nvPr/>
        </p:nvSpPr>
        <p:spPr>
          <a:xfrm rot="0">
            <a:off x="7842092" y="3041175"/>
            <a:ext cx="9417208" cy="6302315"/>
          </a:xfrm>
          <a:prstGeom prst="rect">
            <a:avLst/>
          </a:prstGeom>
        </p:spPr>
        <p:txBody>
          <a:bodyPr anchor="t" rtlCol="false" tIns="0" lIns="0" bIns="0" rIns="0">
            <a:spAutoFit/>
          </a:bodyPr>
          <a:lstStyle/>
          <a:p>
            <a:pPr algn="just">
              <a:lnSpc>
                <a:spcPts val="3853"/>
              </a:lnSpc>
            </a:pPr>
            <a:r>
              <a:rPr lang="en-US" b="true" sz="2752">
                <a:solidFill>
                  <a:srgbClr val="A6D9FF"/>
                </a:solidFill>
                <a:latin typeface="HK Grotesk Bold"/>
                <a:ea typeface="HK Grotesk Bold"/>
                <a:cs typeface="HK Grotesk Bold"/>
                <a:sym typeface="HK Grotesk Bold"/>
              </a:rPr>
              <a:t>Befo</a:t>
            </a:r>
            <a:r>
              <a:rPr lang="en-US" b="true" sz="2752">
                <a:solidFill>
                  <a:srgbClr val="A6D9FF"/>
                </a:solidFill>
                <a:latin typeface="HK Grotesk Bold"/>
                <a:ea typeface="HK Grotesk Bold"/>
                <a:cs typeface="HK Grotesk Bold"/>
                <a:sym typeface="HK Grotesk Bold"/>
              </a:rPr>
              <a:t>re starting the analysis, I set up all the important Python libraries needed for this project.</a:t>
            </a:r>
          </a:p>
          <a:p>
            <a:pPr algn="just" marL="594239" indent="-297119" lvl="1">
              <a:lnSpc>
                <a:spcPts val="3853"/>
              </a:lnSpc>
              <a:buFont typeface="Arial"/>
              <a:buChar char="•"/>
            </a:pPr>
            <a:r>
              <a:rPr lang="en-US" b="true" sz="2752">
                <a:solidFill>
                  <a:srgbClr val="A6D9FF"/>
                </a:solidFill>
                <a:latin typeface="HK Grotesk Bold"/>
                <a:ea typeface="HK Grotesk Bold"/>
                <a:cs typeface="HK Grotesk Bold"/>
                <a:sym typeface="HK Grotesk Bold"/>
              </a:rPr>
              <a:t>I imported Pandas to handle and clean the data.</a:t>
            </a:r>
          </a:p>
          <a:p>
            <a:pPr algn="just" marL="594239" indent="-297119" lvl="1">
              <a:lnSpc>
                <a:spcPts val="3853"/>
              </a:lnSpc>
              <a:buFont typeface="Arial"/>
              <a:buChar char="•"/>
            </a:pPr>
            <a:r>
              <a:rPr lang="en-US" b="true" sz="2752">
                <a:solidFill>
                  <a:srgbClr val="A6D9FF"/>
                </a:solidFill>
                <a:latin typeface="HK Grotesk Bold"/>
                <a:ea typeface="HK Grotesk Bold"/>
                <a:cs typeface="HK Grotesk Bold"/>
                <a:sym typeface="HK Grotesk Bold"/>
              </a:rPr>
              <a:t>NumPy is used for numerical operations.</a:t>
            </a:r>
          </a:p>
          <a:p>
            <a:pPr algn="just" marL="594239" indent="-297119" lvl="1">
              <a:lnSpc>
                <a:spcPts val="3853"/>
              </a:lnSpc>
              <a:buFont typeface="Arial"/>
              <a:buChar char="•"/>
            </a:pPr>
            <a:r>
              <a:rPr lang="en-US" b="true" sz="2752">
                <a:solidFill>
                  <a:srgbClr val="A6D9FF"/>
                </a:solidFill>
                <a:latin typeface="HK Grotesk Bold"/>
                <a:ea typeface="HK Grotesk Bold"/>
                <a:cs typeface="HK Grotesk Bold"/>
                <a:sym typeface="HK Grotesk Bold"/>
              </a:rPr>
              <a:t>Matplotlib and Seaborn are my visualization libraries, which help me create clear and meaningful graphs.</a:t>
            </a:r>
          </a:p>
          <a:p>
            <a:pPr algn="just" marL="594239" indent="-297119" lvl="1">
              <a:lnSpc>
                <a:spcPts val="3853"/>
              </a:lnSpc>
              <a:buFont typeface="Arial"/>
              <a:buChar char="•"/>
            </a:pPr>
            <a:r>
              <a:rPr lang="en-US" b="true" sz="2752">
                <a:solidFill>
                  <a:srgbClr val="A6D9FF"/>
                </a:solidFill>
                <a:latin typeface="HK Grotesk Bold"/>
                <a:ea typeface="HK Grotesk Bold"/>
                <a:cs typeface="HK Grotesk Bold"/>
                <a:sym typeface="HK Grotesk Bold"/>
              </a:rPr>
              <a:t>I also imported os for interacting with the file system if needed.</a:t>
            </a:r>
          </a:p>
          <a:p>
            <a:pPr algn="just">
              <a:lnSpc>
                <a:spcPts val="3853"/>
              </a:lnSpc>
            </a:pPr>
            <a:r>
              <a:rPr lang="en-US" b="true" sz="2752">
                <a:solidFill>
                  <a:srgbClr val="A6D9FF"/>
                </a:solidFill>
                <a:latin typeface="HK Grotesk Bold"/>
                <a:ea typeface="HK Grotesk Bold"/>
                <a:cs typeface="HK Grotesk Bold"/>
                <a:sym typeface="HK Grotesk Bold"/>
              </a:rPr>
              <a:t>T</a:t>
            </a:r>
            <a:r>
              <a:rPr lang="en-US" b="true" sz="2752">
                <a:solidFill>
                  <a:srgbClr val="A6D9FF"/>
                </a:solidFill>
                <a:latin typeface="HK Grotesk Bold"/>
                <a:ea typeface="HK Grotesk Bold"/>
                <a:cs typeface="HK Grotesk Bold"/>
                <a:sym typeface="HK Grotesk Bold"/>
              </a:rPr>
              <a:t>hen, I used %matplotlib inline so that all the plots show directly inside the Jupyter Notebook.</a:t>
            </a:r>
          </a:p>
          <a:p>
            <a:pPr algn="just">
              <a:lnSpc>
                <a:spcPts val="3853"/>
              </a:lnSpc>
            </a:pPr>
            <a:r>
              <a:rPr lang="en-US" b="true" sz="2752">
                <a:solidFill>
                  <a:srgbClr val="A6D9FF"/>
                </a:solidFill>
                <a:latin typeface="HK Grotesk Bold"/>
                <a:ea typeface="HK Grotesk Bold"/>
                <a:cs typeface="HK Grotesk Bold"/>
                <a:sym typeface="HK Grotesk Bold"/>
              </a:rPr>
              <a:t>Finally, I set the Seaborn style to whitegrid to make the charts cleaner and easier to read.</a:t>
            </a:r>
          </a:p>
          <a:p>
            <a:pPr algn="just">
              <a:lnSpc>
                <a:spcPts val="3853"/>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66" r="0" b="-8666"/>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11600576" y="3451763"/>
            <a:ext cx="6168039" cy="3545033"/>
          </a:xfrm>
          <a:custGeom>
            <a:avLst/>
            <a:gdLst/>
            <a:ahLst/>
            <a:cxnLst/>
            <a:rect r="r" b="b" t="t" l="l"/>
            <a:pathLst>
              <a:path h="3545033" w="6168039">
                <a:moveTo>
                  <a:pt x="0" y="0"/>
                </a:moveTo>
                <a:lnTo>
                  <a:pt x="6168039" y="0"/>
                </a:lnTo>
                <a:lnTo>
                  <a:pt x="6168039" y="3545033"/>
                </a:lnTo>
                <a:lnTo>
                  <a:pt x="0" y="3545033"/>
                </a:lnTo>
                <a:lnTo>
                  <a:pt x="0" y="0"/>
                </a:lnTo>
                <a:close/>
              </a:path>
            </a:pathLst>
          </a:custGeom>
          <a:blipFill>
            <a:blip r:embed="rId5"/>
            <a:stretch>
              <a:fillRect l="0" t="0" r="0" b="0"/>
            </a:stretch>
          </a:blipFill>
        </p:spPr>
      </p:sp>
      <p:sp>
        <p:nvSpPr>
          <p:cNvPr name="TextBox 6" id="6"/>
          <p:cNvSpPr txBox="true"/>
          <p:nvPr/>
        </p:nvSpPr>
        <p:spPr>
          <a:xfrm rot="0">
            <a:off x="1028700" y="2453322"/>
            <a:ext cx="10025783" cy="6788090"/>
          </a:xfrm>
          <a:prstGeom prst="rect">
            <a:avLst/>
          </a:prstGeom>
        </p:spPr>
        <p:txBody>
          <a:bodyPr anchor="t" rtlCol="false" tIns="0" lIns="0" bIns="0" rIns="0">
            <a:spAutoFit/>
          </a:bodyPr>
          <a:lstStyle/>
          <a:p>
            <a:pPr algn="just">
              <a:lnSpc>
                <a:spcPts val="3853"/>
              </a:lnSpc>
            </a:pPr>
          </a:p>
          <a:p>
            <a:pPr algn="just">
              <a:lnSpc>
                <a:spcPts val="3853"/>
              </a:lnSpc>
            </a:pPr>
            <a:r>
              <a:rPr lang="en-US" sz="2752">
                <a:solidFill>
                  <a:srgbClr val="F4F6FC"/>
                </a:solidFill>
                <a:latin typeface="HK Grotesk"/>
                <a:ea typeface="HK Grotesk"/>
                <a:cs typeface="HK Grotesk"/>
                <a:sym typeface="HK Grotesk"/>
              </a:rPr>
              <a:t>After loading the dataset, the first thing I did was simply ‘get to know it.’</a:t>
            </a:r>
          </a:p>
          <a:p>
            <a:pPr algn="just">
              <a:lnSpc>
                <a:spcPts val="3853"/>
              </a:lnSpc>
            </a:pPr>
            <a:r>
              <a:rPr lang="en-US" sz="2752">
                <a:solidFill>
                  <a:srgbClr val="F4F6FC"/>
                </a:solidFill>
                <a:latin typeface="HK Grotesk"/>
                <a:ea typeface="HK Grotesk"/>
                <a:cs typeface="HK Grotesk"/>
                <a:sym typeface="HK Grotesk"/>
              </a:rPr>
              <a:t> I checked how many rows and columns we have, what each column represents, and whether we have missing or incomplete information.</a:t>
            </a:r>
          </a:p>
          <a:p>
            <a:pPr algn="just">
              <a:lnSpc>
                <a:spcPts val="3853"/>
              </a:lnSpc>
            </a:pPr>
            <a:r>
              <a:rPr lang="en-US" sz="2752">
                <a:solidFill>
                  <a:srgbClr val="F4F6FC"/>
                </a:solidFill>
                <a:latin typeface="HK Grotesk"/>
                <a:ea typeface="HK Grotesk"/>
                <a:cs typeface="HK Grotesk"/>
                <a:sym typeface="HK Grotesk"/>
              </a:rPr>
              <a:t>Here, I n</a:t>
            </a:r>
            <a:r>
              <a:rPr lang="en-US" sz="2752">
                <a:solidFill>
                  <a:srgbClr val="F4F6FC"/>
                </a:solidFill>
                <a:latin typeface="HK Grotesk"/>
                <a:ea typeface="HK Grotesk"/>
                <a:cs typeface="HK Grotesk"/>
                <a:sym typeface="HK Grotesk"/>
              </a:rPr>
              <a:t>oticed something important:</a:t>
            </a:r>
          </a:p>
          <a:p>
            <a:pPr algn="just">
              <a:lnSpc>
                <a:spcPts val="3853"/>
              </a:lnSpc>
            </a:pPr>
            <a:r>
              <a:rPr lang="en-US" sz="2752">
                <a:solidFill>
                  <a:srgbClr val="F4F6FC"/>
                </a:solidFill>
                <a:latin typeface="HK Grotesk"/>
                <a:ea typeface="HK Grotesk"/>
                <a:cs typeface="HK Grotesk"/>
                <a:sym typeface="HK Grotesk"/>
              </a:rPr>
              <a:t>columns like Director, Cast, and Country had quite a lot of missing values.</a:t>
            </a:r>
          </a:p>
          <a:p>
            <a:pPr algn="just">
              <a:lnSpc>
                <a:spcPts val="3853"/>
              </a:lnSpc>
            </a:pPr>
            <a:r>
              <a:rPr lang="en-US" sz="2752">
                <a:solidFill>
                  <a:srgbClr val="F4F6FC"/>
                </a:solidFill>
                <a:latin typeface="HK Grotesk"/>
                <a:ea typeface="HK Grotesk"/>
                <a:cs typeface="HK Grotesk"/>
                <a:sym typeface="HK Grotesk"/>
              </a:rPr>
              <a:t> This is actually very common in entertainment data because not every title has complete metadata available.</a:t>
            </a:r>
          </a:p>
          <a:p>
            <a:pPr algn="just">
              <a:lnSpc>
                <a:spcPts val="3853"/>
              </a:lnSpc>
            </a:pPr>
            <a:r>
              <a:rPr lang="en-US" sz="2752">
                <a:solidFill>
                  <a:srgbClr val="F4F6FC"/>
                </a:solidFill>
                <a:latin typeface="HK Grotesk"/>
                <a:ea typeface="HK Grotesk"/>
                <a:cs typeface="HK Grotesk"/>
                <a:sym typeface="HK Grotesk"/>
              </a:rPr>
              <a:t>But understanding these gaps early helps us decide how to clean and prepare the data for deeper analysis.</a:t>
            </a:r>
          </a:p>
          <a:p>
            <a:pPr algn="just">
              <a:lnSpc>
                <a:spcPts val="3853"/>
              </a:lnSpc>
            </a:pPr>
          </a:p>
        </p:txBody>
      </p:sp>
      <p:sp>
        <p:nvSpPr>
          <p:cNvPr name="TextBox 7" id="7"/>
          <p:cNvSpPr txBox="true"/>
          <p:nvPr/>
        </p:nvSpPr>
        <p:spPr>
          <a:xfrm rot="0">
            <a:off x="1028700" y="895350"/>
            <a:ext cx="8909076"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First Look at the Data</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66" r="0" b="-8666"/>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14542427" y="765206"/>
            <a:ext cx="2995803" cy="2609746"/>
          </a:xfrm>
          <a:custGeom>
            <a:avLst/>
            <a:gdLst/>
            <a:ahLst/>
            <a:cxnLst/>
            <a:rect r="r" b="b" t="t" l="l"/>
            <a:pathLst>
              <a:path h="2609746" w="2995803">
                <a:moveTo>
                  <a:pt x="0" y="0"/>
                </a:moveTo>
                <a:lnTo>
                  <a:pt x="2995803" y="0"/>
                </a:lnTo>
                <a:lnTo>
                  <a:pt x="2995803" y="2609746"/>
                </a:lnTo>
                <a:lnTo>
                  <a:pt x="0" y="26097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3317802"/>
            <a:ext cx="16230600" cy="4359215"/>
          </a:xfrm>
          <a:prstGeom prst="rect">
            <a:avLst/>
          </a:prstGeom>
        </p:spPr>
        <p:txBody>
          <a:bodyPr anchor="t" rtlCol="false" tIns="0" lIns="0" bIns="0" rIns="0">
            <a:spAutoFit/>
          </a:bodyPr>
          <a:lstStyle/>
          <a:p>
            <a:pPr algn="just">
              <a:lnSpc>
                <a:spcPts val="3853"/>
              </a:lnSpc>
            </a:pPr>
          </a:p>
          <a:p>
            <a:pPr algn="just">
              <a:lnSpc>
                <a:spcPts val="3853"/>
              </a:lnSpc>
            </a:pPr>
            <a:r>
              <a:rPr lang="en-US" b="true" sz="2752">
                <a:solidFill>
                  <a:srgbClr val="F4F6FC"/>
                </a:solidFill>
                <a:latin typeface="HK Grotesk Bold"/>
                <a:ea typeface="HK Grotesk Bold"/>
                <a:cs typeface="HK Grotesk Bold"/>
                <a:sym typeface="HK Grotesk Bold"/>
              </a:rPr>
              <a:t>Aft</a:t>
            </a:r>
            <a:r>
              <a:rPr lang="en-US" b="true" sz="2752">
                <a:solidFill>
                  <a:srgbClr val="F4F6FC"/>
                </a:solidFill>
                <a:latin typeface="HK Grotesk Bold"/>
                <a:ea typeface="HK Grotesk Bold"/>
                <a:cs typeface="HK Grotesk Bold"/>
                <a:sym typeface="HK Grotesk Bold"/>
              </a:rPr>
              <a:t>er understand</a:t>
            </a:r>
            <a:r>
              <a:rPr lang="en-US" b="true" sz="2752">
                <a:solidFill>
                  <a:srgbClr val="F4F6FC"/>
                </a:solidFill>
                <a:latin typeface="HK Grotesk Bold"/>
                <a:ea typeface="HK Grotesk Bold"/>
                <a:cs typeface="HK Grotesk Bold"/>
                <a:sym typeface="HK Grotesk Bold"/>
              </a:rPr>
              <a:t>ing</a:t>
            </a:r>
            <a:r>
              <a:rPr lang="en-US" b="true" sz="2752">
                <a:solidFill>
                  <a:srgbClr val="F4F6FC"/>
                </a:solidFill>
                <a:latin typeface="HK Grotesk Bold"/>
                <a:ea typeface="HK Grotesk Bold"/>
                <a:cs typeface="HK Grotesk Bold"/>
                <a:sym typeface="HK Grotesk Bold"/>
              </a:rPr>
              <a:t> the dat</a:t>
            </a:r>
            <a:r>
              <a:rPr lang="en-US" b="true" sz="2752">
                <a:solidFill>
                  <a:srgbClr val="F4F6FC"/>
                </a:solidFill>
                <a:latin typeface="HK Grotesk Bold"/>
                <a:ea typeface="HK Grotesk Bold"/>
                <a:cs typeface="HK Grotesk Bold"/>
                <a:sym typeface="HK Grotesk Bold"/>
              </a:rPr>
              <a:t>as</a:t>
            </a:r>
            <a:r>
              <a:rPr lang="en-US" b="true" sz="2752">
                <a:solidFill>
                  <a:srgbClr val="F4F6FC"/>
                </a:solidFill>
                <a:latin typeface="HK Grotesk Bold"/>
                <a:ea typeface="HK Grotesk Bold"/>
                <a:cs typeface="HK Grotesk Bold"/>
                <a:sym typeface="HK Grotesk Bold"/>
              </a:rPr>
              <a:t>e</a:t>
            </a:r>
            <a:r>
              <a:rPr lang="en-US" b="true" sz="2752">
                <a:solidFill>
                  <a:srgbClr val="F4F6FC"/>
                </a:solidFill>
                <a:latin typeface="HK Grotesk Bold"/>
                <a:ea typeface="HK Grotesk Bold"/>
                <a:cs typeface="HK Grotesk Bold"/>
                <a:sym typeface="HK Grotesk Bold"/>
              </a:rPr>
              <a:t>t</a:t>
            </a:r>
            <a:r>
              <a:rPr lang="en-US" b="true" sz="2752">
                <a:solidFill>
                  <a:srgbClr val="F4F6FC"/>
                </a:solidFill>
                <a:latin typeface="HK Grotesk Bold"/>
                <a:ea typeface="HK Grotesk Bold"/>
                <a:cs typeface="HK Grotesk Bold"/>
                <a:sym typeface="HK Grotesk Bold"/>
              </a:rPr>
              <a:t>, I </a:t>
            </a:r>
            <a:r>
              <a:rPr lang="en-US" b="true" sz="2752">
                <a:solidFill>
                  <a:srgbClr val="F4F6FC"/>
                </a:solidFill>
                <a:latin typeface="HK Grotesk Bold"/>
                <a:ea typeface="HK Grotesk Bold"/>
                <a:cs typeface="HK Grotesk Bold"/>
                <a:sym typeface="HK Grotesk Bold"/>
              </a:rPr>
              <a:t>clean</a:t>
            </a:r>
            <a:r>
              <a:rPr lang="en-US" b="true" sz="2752">
                <a:solidFill>
                  <a:srgbClr val="F4F6FC"/>
                </a:solidFill>
                <a:latin typeface="HK Grotesk Bold"/>
                <a:ea typeface="HK Grotesk Bold"/>
                <a:cs typeface="HK Grotesk Bold"/>
                <a:sym typeface="HK Grotesk Bold"/>
              </a:rPr>
              <a:t>ed i</a:t>
            </a:r>
            <a:r>
              <a:rPr lang="en-US" b="true" sz="2752">
                <a:solidFill>
                  <a:srgbClr val="F4F6FC"/>
                </a:solidFill>
                <a:latin typeface="HK Grotesk Bold"/>
                <a:ea typeface="HK Grotesk Bold"/>
                <a:cs typeface="HK Grotesk Bold"/>
                <a:sym typeface="HK Grotesk Bold"/>
              </a:rPr>
              <a:t>t </a:t>
            </a:r>
            <a:r>
              <a:rPr lang="en-US" b="true" sz="2752">
                <a:solidFill>
                  <a:srgbClr val="F4F6FC"/>
                </a:solidFill>
                <a:latin typeface="HK Grotesk Bold"/>
                <a:ea typeface="HK Grotesk Bold"/>
                <a:cs typeface="HK Grotesk Bold"/>
                <a:sym typeface="HK Grotesk Bold"/>
              </a:rPr>
              <a:t>to </a:t>
            </a:r>
            <a:r>
              <a:rPr lang="en-US" b="true" sz="2752">
                <a:solidFill>
                  <a:srgbClr val="F4F6FC"/>
                </a:solidFill>
                <a:latin typeface="HK Grotesk Bold"/>
                <a:ea typeface="HK Grotesk Bold"/>
                <a:cs typeface="HK Grotesk Bold"/>
                <a:sym typeface="HK Grotesk Bold"/>
              </a:rPr>
              <a:t>m</a:t>
            </a:r>
            <a:r>
              <a:rPr lang="en-US" b="true" sz="2752">
                <a:solidFill>
                  <a:srgbClr val="F4F6FC"/>
                </a:solidFill>
                <a:latin typeface="HK Grotesk Bold"/>
                <a:ea typeface="HK Grotesk Bold"/>
                <a:cs typeface="HK Grotesk Bold"/>
                <a:sym typeface="HK Grotesk Bold"/>
              </a:rPr>
              <a:t>a</a:t>
            </a:r>
            <a:r>
              <a:rPr lang="en-US" b="true" sz="2752">
                <a:solidFill>
                  <a:srgbClr val="F4F6FC"/>
                </a:solidFill>
                <a:latin typeface="HK Grotesk Bold"/>
                <a:ea typeface="HK Grotesk Bold"/>
                <a:cs typeface="HK Grotesk Bold"/>
                <a:sym typeface="HK Grotesk Bold"/>
              </a:rPr>
              <a:t>ke</a:t>
            </a:r>
            <a:r>
              <a:rPr lang="en-US" b="true" sz="2752">
                <a:solidFill>
                  <a:srgbClr val="F4F6FC"/>
                </a:solidFill>
                <a:latin typeface="HK Grotesk Bold"/>
                <a:ea typeface="HK Grotesk Bold"/>
                <a:cs typeface="HK Grotesk Bold"/>
                <a:sym typeface="HK Grotesk Bold"/>
              </a:rPr>
              <a:t> it ready for a</a:t>
            </a:r>
            <a:r>
              <a:rPr lang="en-US" b="true" sz="2752">
                <a:solidFill>
                  <a:srgbClr val="F4F6FC"/>
                </a:solidFill>
                <a:latin typeface="HK Grotesk Bold"/>
                <a:ea typeface="HK Grotesk Bold"/>
                <a:cs typeface="HK Grotesk Bold"/>
                <a:sym typeface="HK Grotesk Bold"/>
              </a:rPr>
              <a:t>n</a:t>
            </a:r>
            <a:r>
              <a:rPr lang="en-US" b="true" sz="2752">
                <a:solidFill>
                  <a:srgbClr val="F4F6FC"/>
                </a:solidFill>
                <a:latin typeface="HK Grotesk Bold"/>
                <a:ea typeface="HK Grotesk Bold"/>
                <a:cs typeface="HK Grotesk Bold"/>
                <a:sym typeface="HK Grotesk Bold"/>
              </a:rPr>
              <a:t>alysis — </a:t>
            </a:r>
            <a:r>
              <a:rPr lang="en-US" b="true" sz="2752">
                <a:solidFill>
                  <a:srgbClr val="F4F6FC"/>
                </a:solidFill>
                <a:latin typeface="HK Grotesk Bold"/>
                <a:ea typeface="HK Grotesk Bold"/>
                <a:cs typeface="HK Grotesk Bold"/>
                <a:sym typeface="HK Grotesk Bold"/>
              </a:rPr>
              <a:t>k</a:t>
            </a:r>
            <a:r>
              <a:rPr lang="en-US" b="true" sz="2752">
                <a:solidFill>
                  <a:srgbClr val="F4F6FC"/>
                </a:solidFill>
                <a:latin typeface="HK Grotesk Bold"/>
                <a:ea typeface="HK Grotesk Bold"/>
                <a:cs typeface="HK Grotesk Bold"/>
                <a:sym typeface="HK Grotesk Bold"/>
              </a:rPr>
              <a:t>i</a:t>
            </a:r>
            <a:r>
              <a:rPr lang="en-US" b="true" sz="2752">
                <a:solidFill>
                  <a:srgbClr val="F4F6FC"/>
                </a:solidFill>
                <a:latin typeface="HK Grotesk Bold"/>
                <a:ea typeface="HK Grotesk Bold"/>
                <a:cs typeface="HK Grotesk Bold"/>
                <a:sym typeface="HK Grotesk Bold"/>
              </a:rPr>
              <a:t>nd</a:t>
            </a:r>
            <a:r>
              <a:rPr lang="en-US" b="true" sz="2752">
                <a:solidFill>
                  <a:srgbClr val="F4F6FC"/>
                </a:solidFill>
                <a:latin typeface="HK Grotesk Bold"/>
                <a:ea typeface="HK Grotesk Bold"/>
                <a:cs typeface="HK Grotesk Bold"/>
                <a:sym typeface="HK Grotesk Bold"/>
              </a:rPr>
              <a:t> </a:t>
            </a:r>
            <a:r>
              <a:rPr lang="en-US" b="true" sz="2752">
                <a:solidFill>
                  <a:srgbClr val="F4F6FC"/>
                </a:solidFill>
                <a:latin typeface="HK Grotesk Bold"/>
                <a:ea typeface="HK Grotesk Bold"/>
                <a:cs typeface="HK Grotesk Bold"/>
                <a:sym typeface="HK Grotesk Bold"/>
              </a:rPr>
              <a:t>of</a:t>
            </a:r>
            <a:r>
              <a:rPr lang="en-US" b="true" sz="2752">
                <a:solidFill>
                  <a:srgbClr val="F4F6FC"/>
                </a:solidFill>
                <a:latin typeface="HK Grotesk Bold"/>
                <a:ea typeface="HK Grotesk Bold"/>
                <a:cs typeface="HK Grotesk Bold"/>
                <a:sym typeface="HK Grotesk Bold"/>
              </a:rPr>
              <a:t> like preparing </a:t>
            </a:r>
            <a:r>
              <a:rPr lang="en-US" b="true" sz="2752">
                <a:solidFill>
                  <a:srgbClr val="F4F6FC"/>
                </a:solidFill>
                <a:latin typeface="HK Grotesk Bold"/>
                <a:ea typeface="HK Grotesk Bold"/>
                <a:cs typeface="HK Grotesk Bold"/>
                <a:sym typeface="HK Grotesk Bold"/>
              </a:rPr>
              <a:t>ingr</a:t>
            </a:r>
            <a:r>
              <a:rPr lang="en-US" b="true" sz="2752">
                <a:solidFill>
                  <a:srgbClr val="F4F6FC"/>
                </a:solidFill>
                <a:latin typeface="HK Grotesk Bold"/>
                <a:ea typeface="HK Grotesk Bold"/>
                <a:cs typeface="HK Grotesk Bold"/>
                <a:sym typeface="HK Grotesk Bold"/>
              </a:rPr>
              <a:t>ed</a:t>
            </a:r>
            <a:r>
              <a:rPr lang="en-US" b="true" sz="2752">
                <a:solidFill>
                  <a:srgbClr val="F4F6FC"/>
                </a:solidFill>
                <a:latin typeface="HK Grotesk Bold"/>
                <a:ea typeface="HK Grotesk Bold"/>
                <a:cs typeface="HK Grotesk Bold"/>
                <a:sym typeface="HK Grotesk Bold"/>
              </a:rPr>
              <a:t>ien</a:t>
            </a:r>
            <a:r>
              <a:rPr lang="en-US" b="true" sz="2752">
                <a:solidFill>
                  <a:srgbClr val="F4F6FC"/>
                </a:solidFill>
                <a:latin typeface="HK Grotesk Bold"/>
                <a:ea typeface="HK Grotesk Bold"/>
                <a:cs typeface="HK Grotesk Bold"/>
                <a:sym typeface="HK Grotesk Bold"/>
              </a:rPr>
              <a:t>ts before c</a:t>
            </a:r>
            <a:r>
              <a:rPr lang="en-US" b="true" sz="2752">
                <a:solidFill>
                  <a:srgbClr val="F4F6FC"/>
                </a:solidFill>
                <a:latin typeface="HK Grotesk Bold"/>
                <a:ea typeface="HK Grotesk Bold"/>
                <a:cs typeface="HK Grotesk Bold"/>
                <a:sym typeface="HK Grotesk Bold"/>
              </a:rPr>
              <a:t>o</a:t>
            </a:r>
            <a:r>
              <a:rPr lang="en-US" b="true" sz="2752">
                <a:solidFill>
                  <a:srgbClr val="F4F6FC"/>
                </a:solidFill>
                <a:latin typeface="HK Grotesk Bold"/>
                <a:ea typeface="HK Grotesk Bold"/>
                <a:cs typeface="HK Grotesk Bold"/>
                <a:sym typeface="HK Grotesk Bold"/>
              </a:rPr>
              <a:t>oking a</a:t>
            </a:r>
            <a:r>
              <a:rPr lang="en-US" b="true" sz="2752">
                <a:solidFill>
                  <a:srgbClr val="F4F6FC"/>
                </a:solidFill>
                <a:latin typeface="HK Grotesk Bold"/>
                <a:ea typeface="HK Grotesk Bold"/>
                <a:cs typeface="HK Grotesk Bold"/>
                <a:sym typeface="HK Grotesk Bold"/>
              </a:rPr>
              <a:t> di</a:t>
            </a:r>
            <a:r>
              <a:rPr lang="en-US" b="true" sz="2752">
                <a:solidFill>
                  <a:srgbClr val="F4F6FC"/>
                </a:solidFill>
                <a:latin typeface="HK Grotesk Bold"/>
                <a:ea typeface="HK Grotesk Bold"/>
                <a:cs typeface="HK Grotesk Bold"/>
                <a:sym typeface="HK Grotesk Bold"/>
              </a:rPr>
              <a:t>s</a:t>
            </a:r>
            <a:r>
              <a:rPr lang="en-US" b="true" sz="2752">
                <a:solidFill>
                  <a:srgbClr val="F4F6FC"/>
                </a:solidFill>
                <a:latin typeface="HK Grotesk Bold"/>
                <a:ea typeface="HK Grotesk Bold"/>
                <a:cs typeface="HK Grotesk Bold"/>
                <a:sym typeface="HK Grotesk Bold"/>
              </a:rPr>
              <a:t>h</a:t>
            </a:r>
            <a:r>
              <a:rPr lang="en-US" b="true" sz="2752">
                <a:solidFill>
                  <a:srgbClr val="F4F6FC"/>
                </a:solidFill>
                <a:latin typeface="HK Grotesk Bold"/>
                <a:ea typeface="HK Grotesk Bold"/>
                <a:cs typeface="HK Grotesk Bold"/>
                <a:sym typeface="HK Grotesk Bold"/>
              </a:rPr>
              <a:t>.</a:t>
            </a:r>
          </a:p>
          <a:p>
            <a:pPr algn="just">
              <a:lnSpc>
                <a:spcPts val="3853"/>
              </a:lnSpc>
            </a:pPr>
            <a:r>
              <a:rPr lang="en-US" b="true" sz="2752">
                <a:solidFill>
                  <a:srgbClr val="F4F6FC"/>
                </a:solidFill>
                <a:latin typeface="HK Grotesk Bold"/>
                <a:ea typeface="HK Grotesk Bold"/>
                <a:cs typeface="HK Grotesk Bold"/>
                <a:sym typeface="HK Grotesk Bold"/>
              </a:rPr>
              <a:t>Here’s what </a:t>
            </a:r>
            <a:r>
              <a:rPr lang="en-US" b="true" sz="2752">
                <a:solidFill>
                  <a:srgbClr val="F4F6FC"/>
                </a:solidFill>
                <a:latin typeface="HK Grotesk Bold"/>
                <a:ea typeface="HK Grotesk Bold"/>
                <a:cs typeface="HK Grotesk Bold"/>
                <a:sym typeface="HK Grotesk Bold"/>
              </a:rPr>
              <a:t>I did:</a:t>
            </a:r>
          </a:p>
          <a:p>
            <a:pPr algn="just">
              <a:lnSpc>
                <a:spcPts val="3853"/>
              </a:lnSpc>
            </a:pPr>
            <a:r>
              <a:rPr lang="en-US" b="true" sz="2752">
                <a:solidFill>
                  <a:srgbClr val="F4F6FC"/>
                </a:solidFill>
                <a:latin typeface="HK Grotesk Bold"/>
                <a:ea typeface="HK Grotesk Bold"/>
                <a:cs typeface="HK Grotesk Bold"/>
                <a:sym typeface="HK Grotesk Bold"/>
              </a:rPr>
              <a:t> • Removed duplicate rows</a:t>
            </a:r>
          </a:p>
          <a:p>
            <a:pPr algn="just">
              <a:lnSpc>
                <a:spcPts val="3853"/>
              </a:lnSpc>
            </a:pPr>
            <a:r>
              <a:rPr lang="en-US" b="true" sz="2752">
                <a:solidFill>
                  <a:srgbClr val="F4F6FC"/>
                </a:solidFill>
                <a:latin typeface="HK Grotesk Bold"/>
                <a:ea typeface="HK Grotesk Bold"/>
                <a:cs typeface="HK Grotesk Bold"/>
                <a:sym typeface="HK Grotesk Bold"/>
              </a:rPr>
              <a:t> • Filled missing values with ‘Not Available’</a:t>
            </a:r>
          </a:p>
          <a:p>
            <a:pPr algn="just">
              <a:lnSpc>
                <a:spcPts val="3853"/>
              </a:lnSpc>
            </a:pPr>
            <a:r>
              <a:rPr lang="en-US" b="true" sz="2752">
                <a:solidFill>
                  <a:srgbClr val="F4F6FC"/>
                </a:solidFill>
                <a:latin typeface="HK Grotesk Bold"/>
                <a:ea typeface="HK Grotesk Bold"/>
                <a:cs typeface="HK Grotesk Bold"/>
                <a:sym typeface="HK Grotesk Bold"/>
              </a:rPr>
              <a:t> </a:t>
            </a:r>
            <a:r>
              <a:rPr lang="en-US" b="true" sz="2752">
                <a:solidFill>
                  <a:srgbClr val="F4F6FC"/>
                </a:solidFill>
                <a:latin typeface="HK Grotesk Bold"/>
                <a:ea typeface="HK Grotesk Bold"/>
                <a:cs typeface="HK Grotesk Bold"/>
                <a:sym typeface="HK Grotesk Bold"/>
              </a:rPr>
              <a:t>•</a:t>
            </a:r>
            <a:r>
              <a:rPr lang="en-US" b="true" sz="2752">
                <a:solidFill>
                  <a:srgbClr val="F4F6FC"/>
                </a:solidFill>
                <a:latin typeface="HK Grotesk Bold"/>
                <a:ea typeface="HK Grotesk Bold"/>
                <a:cs typeface="HK Grotesk Bold"/>
                <a:sym typeface="HK Grotesk Bold"/>
              </a:rPr>
              <a:t> Converted the ‘</a:t>
            </a:r>
            <a:r>
              <a:rPr lang="en-US" b="true" sz="2752">
                <a:solidFill>
                  <a:srgbClr val="F4F6FC"/>
                </a:solidFill>
                <a:latin typeface="HK Grotesk Bold"/>
                <a:ea typeface="HK Grotesk Bold"/>
                <a:cs typeface="HK Grotesk Bold"/>
                <a:sym typeface="HK Grotesk Bold"/>
              </a:rPr>
              <a:t>d</a:t>
            </a:r>
            <a:r>
              <a:rPr lang="en-US" b="true" sz="2752">
                <a:solidFill>
                  <a:srgbClr val="F4F6FC"/>
                </a:solidFill>
                <a:latin typeface="HK Grotesk Bold"/>
                <a:ea typeface="HK Grotesk Bold"/>
                <a:cs typeface="HK Grotesk Bold"/>
                <a:sym typeface="HK Grotesk Bold"/>
              </a:rPr>
              <a:t>ate_added’ column into proper datetime</a:t>
            </a:r>
          </a:p>
          <a:p>
            <a:pPr algn="just">
              <a:lnSpc>
                <a:spcPts val="3853"/>
              </a:lnSpc>
            </a:pPr>
            <a:r>
              <a:rPr lang="en-US" b="true" sz="2752">
                <a:solidFill>
                  <a:srgbClr val="F4F6FC"/>
                </a:solidFill>
                <a:latin typeface="HK Grotesk Bold"/>
                <a:ea typeface="HK Grotesk Bold"/>
                <a:cs typeface="HK Grotesk Bold"/>
                <a:sym typeface="HK Grotesk Bold"/>
              </a:rPr>
              <a:t> • S</a:t>
            </a:r>
            <a:r>
              <a:rPr lang="en-US" b="true" sz="2752">
                <a:solidFill>
                  <a:srgbClr val="F4F6FC"/>
                </a:solidFill>
                <a:latin typeface="HK Grotesk Bold"/>
                <a:ea typeface="HK Grotesk Bold"/>
                <a:cs typeface="HK Grotesk Bold"/>
                <a:sym typeface="HK Grotesk Bold"/>
              </a:rPr>
              <a:t>eparated the ‘duration’ column into numer</a:t>
            </a:r>
            <a:r>
              <a:rPr lang="en-US" b="true" sz="2752">
                <a:solidFill>
                  <a:srgbClr val="F4F6FC"/>
                </a:solidFill>
                <a:latin typeface="HK Grotesk Bold"/>
                <a:ea typeface="HK Grotesk Bold"/>
                <a:cs typeface="HK Grotesk Bold"/>
                <a:sym typeface="HK Grotesk Bold"/>
              </a:rPr>
              <a:t>ic</a:t>
            </a:r>
            <a:r>
              <a:rPr lang="en-US" b="true" sz="2752">
                <a:solidFill>
                  <a:srgbClr val="F4F6FC"/>
                </a:solidFill>
                <a:latin typeface="HK Grotesk Bold"/>
                <a:ea typeface="HK Grotesk Bold"/>
                <a:cs typeface="HK Grotesk Bold"/>
                <a:sym typeface="HK Grotesk Bold"/>
              </a:rPr>
              <a:t> value and durati</a:t>
            </a:r>
            <a:r>
              <a:rPr lang="en-US" b="true" sz="2752">
                <a:solidFill>
                  <a:srgbClr val="F4F6FC"/>
                </a:solidFill>
                <a:latin typeface="HK Grotesk Bold"/>
                <a:ea typeface="HK Grotesk Bold"/>
                <a:cs typeface="HK Grotesk Bold"/>
                <a:sym typeface="HK Grotesk Bold"/>
              </a:rPr>
              <a:t>o</a:t>
            </a:r>
            <a:r>
              <a:rPr lang="en-US" b="true" sz="2752">
                <a:solidFill>
                  <a:srgbClr val="F4F6FC"/>
                </a:solidFill>
                <a:latin typeface="HK Grotesk Bold"/>
                <a:ea typeface="HK Grotesk Bold"/>
                <a:cs typeface="HK Grotesk Bold"/>
                <a:sym typeface="HK Grotesk Bold"/>
              </a:rPr>
              <a:t>n type</a:t>
            </a:r>
          </a:p>
          <a:p>
            <a:pPr algn="just">
              <a:lnSpc>
                <a:spcPts val="3853"/>
              </a:lnSpc>
            </a:pPr>
          </a:p>
        </p:txBody>
      </p:sp>
      <p:sp>
        <p:nvSpPr>
          <p:cNvPr name="TextBox 7" id="7"/>
          <p:cNvSpPr txBox="true"/>
          <p:nvPr/>
        </p:nvSpPr>
        <p:spPr>
          <a:xfrm rot="0">
            <a:off x="5705674" y="1299790"/>
            <a:ext cx="687665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Data Cleaning</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888" r="0" b="-29888"/>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783984" y="2882725"/>
            <a:ext cx="8699151" cy="6375575"/>
          </a:xfrm>
          <a:custGeom>
            <a:avLst/>
            <a:gdLst/>
            <a:ahLst/>
            <a:cxnLst/>
            <a:rect r="r" b="b" t="t" l="l"/>
            <a:pathLst>
              <a:path h="6375575" w="8699151">
                <a:moveTo>
                  <a:pt x="0" y="0"/>
                </a:moveTo>
                <a:lnTo>
                  <a:pt x="8699151" y="0"/>
                </a:lnTo>
                <a:lnTo>
                  <a:pt x="8699151" y="6375575"/>
                </a:lnTo>
                <a:lnTo>
                  <a:pt x="0" y="6375575"/>
                </a:lnTo>
                <a:lnTo>
                  <a:pt x="0" y="0"/>
                </a:lnTo>
                <a:close/>
              </a:path>
            </a:pathLst>
          </a:custGeom>
          <a:blipFill>
            <a:blip r:embed="rId5"/>
            <a:stretch>
              <a:fillRect l="-13917" t="0" r="0" b="-827"/>
            </a:stretch>
          </a:blipFill>
        </p:spPr>
      </p:sp>
      <p:sp>
        <p:nvSpPr>
          <p:cNvPr name="TextBox 6" id="6"/>
          <p:cNvSpPr txBox="true"/>
          <p:nvPr/>
        </p:nvSpPr>
        <p:spPr>
          <a:xfrm rot="0">
            <a:off x="9483135" y="2825575"/>
            <a:ext cx="8115300" cy="6302315"/>
          </a:xfrm>
          <a:prstGeom prst="rect">
            <a:avLst/>
          </a:prstGeom>
        </p:spPr>
        <p:txBody>
          <a:bodyPr anchor="t" rtlCol="false" tIns="0" lIns="0" bIns="0" rIns="0">
            <a:spAutoFit/>
          </a:bodyPr>
          <a:lstStyle/>
          <a:p>
            <a:pPr algn="just">
              <a:lnSpc>
                <a:spcPts val="3853"/>
              </a:lnSpc>
            </a:pPr>
            <a:r>
              <a:rPr lang="en-US" sz="2752">
                <a:solidFill>
                  <a:srgbClr val="F4F6FC"/>
                </a:solidFill>
                <a:latin typeface="HK Grotesk"/>
                <a:ea typeface="HK Grotesk"/>
                <a:cs typeface="HK Grotesk"/>
                <a:sym typeface="HK Grotesk"/>
              </a:rPr>
              <a:t>To</a:t>
            </a:r>
            <a:r>
              <a:rPr lang="en-US" sz="2752">
                <a:solidFill>
                  <a:srgbClr val="F4F6FC"/>
                </a:solidFill>
                <a:latin typeface="HK Grotesk"/>
                <a:ea typeface="HK Grotesk"/>
                <a:cs typeface="HK Grotesk"/>
                <a:sym typeface="HK Grotesk"/>
              </a:rPr>
              <a:t> get an idea of what Netflix has more o</a:t>
            </a:r>
            <a:r>
              <a:rPr lang="en-US" sz="2752">
                <a:solidFill>
                  <a:srgbClr val="F4F6FC"/>
                </a:solidFill>
                <a:latin typeface="HK Grotesk"/>
                <a:ea typeface="HK Grotesk"/>
                <a:cs typeface="HK Grotesk"/>
                <a:sym typeface="HK Grotesk"/>
              </a:rPr>
              <a:t>f</a:t>
            </a:r>
            <a:r>
              <a:rPr lang="en-US" sz="2752">
                <a:solidFill>
                  <a:srgbClr val="F4F6FC"/>
                </a:solidFill>
                <a:latin typeface="HK Grotesk"/>
                <a:ea typeface="HK Grotesk"/>
                <a:cs typeface="HK Grotesk"/>
                <a:sym typeface="HK Grotesk"/>
              </a:rPr>
              <a:t> — movies or TV shows — I created a simple count plot.</a:t>
            </a:r>
          </a:p>
          <a:p>
            <a:pPr algn="just">
              <a:lnSpc>
                <a:spcPts val="3853"/>
              </a:lnSpc>
            </a:pPr>
            <a:r>
              <a:rPr lang="en-US" sz="2752">
                <a:solidFill>
                  <a:srgbClr val="F4F6FC"/>
                </a:solidFill>
                <a:latin typeface="HK Grotesk"/>
                <a:ea typeface="HK Grotesk"/>
                <a:cs typeface="HK Grotesk"/>
                <a:sym typeface="HK Grotesk"/>
              </a:rPr>
              <a:t>As the graph shows, Netflix has far more Movies than TV Shows.</a:t>
            </a:r>
          </a:p>
          <a:p>
            <a:pPr algn="just">
              <a:lnSpc>
                <a:spcPts val="3853"/>
              </a:lnSpc>
            </a:pPr>
            <a:r>
              <a:rPr lang="en-US" sz="2752">
                <a:solidFill>
                  <a:srgbClr val="F4F6FC"/>
                </a:solidFill>
                <a:latin typeface="HK Grotesk"/>
                <a:ea typeface="HK Grotesk"/>
                <a:cs typeface="HK Grotesk"/>
                <a:sym typeface="HK Grotesk"/>
              </a:rPr>
              <a:t> This tells us that although Netflix is known for its series, its library is actually dominated by films.</a:t>
            </a:r>
          </a:p>
          <a:p>
            <a:pPr algn="just">
              <a:lnSpc>
                <a:spcPts val="3853"/>
              </a:lnSpc>
            </a:pPr>
          </a:p>
          <a:p>
            <a:pPr algn="just">
              <a:lnSpc>
                <a:spcPts val="3853"/>
              </a:lnSpc>
            </a:pPr>
          </a:p>
          <a:p>
            <a:pPr algn="just">
              <a:lnSpc>
                <a:spcPts val="3853"/>
              </a:lnSpc>
            </a:pPr>
          </a:p>
          <a:p>
            <a:pPr algn="just">
              <a:lnSpc>
                <a:spcPts val="3853"/>
              </a:lnSpc>
            </a:pPr>
          </a:p>
          <a:p>
            <a:pPr algn="just">
              <a:lnSpc>
                <a:spcPts val="3853"/>
              </a:lnSpc>
            </a:pPr>
          </a:p>
          <a:p>
            <a:pPr algn="just">
              <a:lnSpc>
                <a:spcPts val="3853"/>
              </a:lnSpc>
            </a:pPr>
            <a:r>
              <a:rPr lang="en-US" sz="2752">
                <a:solidFill>
                  <a:srgbClr val="F4F6FC"/>
                </a:solidFill>
                <a:latin typeface="HK Grotesk"/>
                <a:ea typeface="HK Grotesk"/>
                <a:cs typeface="HK Grotesk"/>
                <a:sym typeface="HK Grotesk"/>
              </a:rPr>
              <a:t>sns.countplot counts how many records belong to each category.</a:t>
            </a:r>
          </a:p>
        </p:txBody>
      </p:sp>
      <p:sp>
        <p:nvSpPr>
          <p:cNvPr name="Freeform 7" id="7"/>
          <p:cNvSpPr/>
          <p:nvPr/>
        </p:nvSpPr>
        <p:spPr>
          <a:xfrm flipH="false" flipV="false" rot="0">
            <a:off x="9483135" y="6344956"/>
            <a:ext cx="8115300" cy="1575761"/>
          </a:xfrm>
          <a:custGeom>
            <a:avLst/>
            <a:gdLst/>
            <a:ahLst/>
            <a:cxnLst/>
            <a:rect r="r" b="b" t="t" l="l"/>
            <a:pathLst>
              <a:path h="1575761" w="8115300">
                <a:moveTo>
                  <a:pt x="0" y="0"/>
                </a:moveTo>
                <a:lnTo>
                  <a:pt x="8115300" y="0"/>
                </a:lnTo>
                <a:lnTo>
                  <a:pt x="8115300" y="1575762"/>
                </a:lnTo>
                <a:lnTo>
                  <a:pt x="0" y="1575762"/>
                </a:lnTo>
                <a:lnTo>
                  <a:pt x="0" y="0"/>
                </a:lnTo>
                <a:close/>
              </a:path>
            </a:pathLst>
          </a:custGeom>
          <a:blipFill>
            <a:blip r:embed="rId6"/>
            <a:stretch>
              <a:fillRect l="0" t="0" r="-1173" b="0"/>
            </a:stretch>
          </a:blipFill>
        </p:spPr>
      </p:sp>
      <p:sp>
        <p:nvSpPr>
          <p:cNvPr name="TextBox 8" id="8"/>
          <p:cNvSpPr txBox="true"/>
          <p:nvPr/>
        </p:nvSpPr>
        <p:spPr>
          <a:xfrm rot="0">
            <a:off x="5236564" y="895350"/>
            <a:ext cx="781487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Movies vs TV Shows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783692" y="3762260"/>
            <a:ext cx="9095588" cy="5127637"/>
          </a:xfrm>
          <a:custGeom>
            <a:avLst/>
            <a:gdLst/>
            <a:ahLst/>
            <a:cxnLst/>
            <a:rect r="r" b="b" t="t" l="l"/>
            <a:pathLst>
              <a:path h="5127637" w="9095588">
                <a:moveTo>
                  <a:pt x="0" y="0"/>
                </a:moveTo>
                <a:lnTo>
                  <a:pt x="9095588" y="0"/>
                </a:lnTo>
                <a:lnTo>
                  <a:pt x="9095588" y="5127637"/>
                </a:lnTo>
                <a:lnTo>
                  <a:pt x="0" y="5127637"/>
                </a:lnTo>
                <a:lnTo>
                  <a:pt x="0" y="0"/>
                </a:lnTo>
                <a:close/>
              </a:path>
            </a:pathLst>
          </a:custGeom>
          <a:blipFill>
            <a:blip r:embed="rId5"/>
            <a:stretch>
              <a:fillRect l="0"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Top 10 Countries Producing Netflix Content</a:t>
            </a:r>
          </a:p>
        </p:txBody>
      </p:sp>
      <p:sp>
        <p:nvSpPr>
          <p:cNvPr name="TextBox 7" id="7"/>
          <p:cNvSpPr txBox="true"/>
          <p:nvPr/>
        </p:nvSpPr>
        <p:spPr>
          <a:xfrm rot="0">
            <a:off x="10234415" y="3714635"/>
            <a:ext cx="6610228" cy="4790905"/>
          </a:xfrm>
          <a:prstGeom prst="rect">
            <a:avLst/>
          </a:prstGeom>
        </p:spPr>
        <p:txBody>
          <a:bodyPr anchor="t" rtlCol="false" tIns="0" lIns="0" bIns="0" rIns="0">
            <a:spAutoFit/>
          </a:bodyPr>
          <a:lstStyle/>
          <a:p>
            <a:pPr algn="just">
              <a:lnSpc>
                <a:spcPts val="3159"/>
              </a:lnSpc>
            </a:pPr>
          </a:p>
          <a:p>
            <a:pPr algn="just">
              <a:lnSpc>
                <a:spcPts val="3159"/>
              </a:lnSpc>
            </a:pPr>
            <a:r>
              <a:rPr lang="en-US" b="true" sz="2256">
                <a:solidFill>
                  <a:srgbClr val="F4F6FC"/>
                </a:solidFill>
                <a:latin typeface="HK Grotesk Bold"/>
                <a:ea typeface="HK Grotesk Bold"/>
                <a:cs typeface="HK Grotesk Bold"/>
                <a:sym typeface="HK Grotesk Bold"/>
              </a:rPr>
              <a:t>    </a:t>
            </a:r>
            <a:r>
              <a:rPr lang="en-US" b="true" sz="2256">
                <a:solidFill>
                  <a:srgbClr val="F4F6FC"/>
                </a:solidFill>
                <a:latin typeface="HK Grotesk Bold"/>
                <a:ea typeface="HK Grotesk Bold"/>
                <a:cs typeface="HK Grotesk Bold"/>
                <a:sym typeface="HK Grotesk Bold"/>
              </a:rPr>
              <a:t>Code Explanation:</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df['country'].value_counts():Counts how many times each country appears in the dataset.</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.head(10):Selects the top 10 most frequent countries.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sns.barplot(...):Creates a clean horizontal bar chart for better readability.</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palette='mako':Adds a smooth, professional color theme to the bars.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legend=False:Removes unnecessary legends since the country labels are already shown.</a:t>
            </a:r>
          </a:p>
        </p:txBody>
      </p:sp>
      <p:sp>
        <p:nvSpPr>
          <p:cNvPr name="TextBox 8" id="8"/>
          <p:cNvSpPr txBox="true"/>
          <p:nvPr/>
        </p:nvSpPr>
        <p:spPr>
          <a:xfrm rot="0">
            <a:off x="783692" y="1942336"/>
            <a:ext cx="16060951" cy="155494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Next, I l</a:t>
            </a:r>
            <a:r>
              <a:rPr lang="en-US" sz="2256">
                <a:solidFill>
                  <a:srgbClr val="F4F6FC"/>
                </a:solidFill>
                <a:latin typeface="HK Grotesk"/>
                <a:ea typeface="HK Grotesk"/>
                <a:cs typeface="HK Grotesk"/>
                <a:sym typeface="HK Grotesk"/>
              </a:rPr>
              <a:t>ooked at which countries produce the most content on Netflix.</a:t>
            </a:r>
            <a:r>
              <a:rPr lang="en-US" sz="2256">
                <a:solidFill>
                  <a:srgbClr val="F4F6FC"/>
                </a:solidFill>
                <a:latin typeface="HK Grotesk"/>
                <a:ea typeface="HK Grotesk"/>
                <a:cs typeface="HK Grotesk"/>
                <a:sym typeface="HK Grotesk"/>
              </a:rPr>
              <a:t>Be</a:t>
            </a:r>
            <a:r>
              <a:rPr lang="en-US" sz="2256">
                <a:solidFill>
                  <a:srgbClr val="F4F6FC"/>
                </a:solidFill>
                <a:latin typeface="HK Grotesk"/>
                <a:ea typeface="HK Grotesk"/>
                <a:cs typeface="HK Grotesk"/>
                <a:sym typeface="HK Grotesk"/>
              </a:rPr>
              <a:t>cause some entries list multiple countries (for example ‘USA, Canada’), I first split those multi-country entries so each country gets counted fairly. After that, I counted titles per country and displayed the top ten. This lets us see Netflix’s strongest production markets — and it reveals how global the library truly is.</a:t>
            </a:r>
          </a:p>
          <a:p>
            <a:pPr algn="just">
              <a:lnSpc>
                <a:spcPts val="2879"/>
              </a:lnSpc>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666" r="0" b="-8666"/>
            </a:stretch>
          </a:blipFill>
        </p:spPr>
      </p:sp>
      <p:sp>
        <p:nvSpPr>
          <p:cNvPr name="Freeform 3" id="3"/>
          <p:cNvSpPr/>
          <p:nvPr/>
        </p:nvSpPr>
        <p:spPr>
          <a:xfrm flipH="false" flipV="false" rot="0">
            <a:off x="374043" y="298856"/>
            <a:ext cx="17539914" cy="4423231"/>
          </a:xfrm>
          <a:custGeom>
            <a:avLst/>
            <a:gdLst/>
            <a:ahLst/>
            <a:cxnLst/>
            <a:rect r="r" b="b" t="t" l="l"/>
            <a:pathLst>
              <a:path h="4423231" w="17539914">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4" id="4"/>
          <p:cNvSpPr/>
          <p:nvPr/>
        </p:nvSpPr>
        <p:spPr>
          <a:xfrm flipH="false" flipV="true" rot="0">
            <a:off x="374043" y="5443214"/>
            <a:ext cx="17539914" cy="4423231"/>
          </a:xfrm>
          <a:custGeom>
            <a:avLst/>
            <a:gdLst/>
            <a:ahLst/>
            <a:cxnLst/>
            <a:rect r="r" b="b" t="t" l="l"/>
            <a:pathLst>
              <a:path h="4423231" w="17539914">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l="0" t="0" r="0" b="-80910"/>
            </a:stretch>
          </a:blipFill>
        </p:spPr>
      </p:sp>
      <p:sp>
        <p:nvSpPr>
          <p:cNvPr name="Freeform 5" id="5"/>
          <p:cNvSpPr/>
          <p:nvPr/>
        </p:nvSpPr>
        <p:spPr>
          <a:xfrm flipH="false" flipV="false" rot="0">
            <a:off x="7831658" y="3594240"/>
            <a:ext cx="9786713" cy="5664060"/>
          </a:xfrm>
          <a:custGeom>
            <a:avLst/>
            <a:gdLst/>
            <a:ahLst/>
            <a:cxnLst/>
            <a:rect r="r" b="b" t="t" l="l"/>
            <a:pathLst>
              <a:path h="5664060" w="9786713">
                <a:moveTo>
                  <a:pt x="0" y="0"/>
                </a:moveTo>
                <a:lnTo>
                  <a:pt x="9786713" y="0"/>
                </a:lnTo>
                <a:lnTo>
                  <a:pt x="9786713" y="5664060"/>
                </a:lnTo>
                <a:lnTo>
                  <a:pt x="0" y="5664060"/>
                </a:lnTo>
                <a:lnTo>
                  <a:pt x="0" y="0"/>
                </a:lnTo>
                <a:close/>
              </a:path>
            </a:pathLst>
          </a:custGeom>
          <a:blipFill>
            <a:blip r:embed="rId5"/>
            <a:stretch>
              <a:fillRect l="0" t="0" r="0" b="0"/>
            </a:stretch>
          </a:blipFill>
        </p:spPr>
      </p:sp>
      <p:sp>
        <p:nvSpPr>
          <p:cNvPr name="TextBox 6" id="6"/>
          <p:cNvSpPr txBox="true"/>
          <p:nvPr/>
        </p:nvSpPr>
        <p:spPr>
          <a:xfrm rot="0">
            <a:off x="669629" y="356684"/>
            <a:ext cx="16948743" cy="1210682"/>
          </a:xfrm>
          <a:prstGeom prst="rect">
            <a:avLst/>
          </a:prstGeom>
        </p:spPr>
        <p:txBody>
          <a:bodyPr anchor="t" rtlCol="false" tIns="0" lIns="0" bIns="0" rIns="0">
            <a:spAutoFit/>
          </a:bodyPr>
          <a:lstStyle/>
          <a:p>
            <a:pPr algn="ctr">
              <a:lnSpc>
                <a:spcPts val="9952"/>
              </a:lnSpc>
            </a:pPr>
            <a:r>
              <a:rPr lang="en-US" sz="7109" u="sng">
                <a:solidFill>
                  <a:srgbClr val="F4F6FC"/>
                </a:solidFill>
                <a:latin typeface="Norwester"/>
                <a:ea typeface="Norwester"/>
                <a:cs typeface="Norwester"/>
                <a:sym typeface="Norwester"/>
              </a:rPr>
              <a:t>Trend of Content Added Over the Years</a:t>
            </a:r>
          </a:p>
        </p:txBody>
      </p:sp>
      <p:sp>
        <p:nvSpPr>
          <p:cNvPr name="TextBox 7" id="7"/>
          <p:cNvSpPr txBox="true"/>
          <p:nvPr/>
        </p:nvSpPr>
        <p:spPr>
          <a:xfrm rot="0">
            <a:off x="669629" y="3849706"/>
            <a:ext cx="6675700" cy="5591005"/>
          </a:xfrm>
          <a:prstGeom prst="rect">
            <a:avLst/>
          </a:prstGeom>
        </p:spPr>
        <p:txBody>
          <a:bodyPr anchor="t" rtlCol="false" tIns="0" lIns="0" bIns="0" rIns="0">
            <a:spAutoFit/>
          </a:bodyPr>
          <a:lstStyle/>
          <a:p>
            <a:pPr algn="just">
              <a:lnSpc>
                <a:spcPts val="3159"/>
              </a:lnSpc>
            </a:pPr>
            <a:r>
              <a:rPr lang="en-US" b="true" sz="2256">
                <a:solidFill>
                  <a:srgbClr val="F4F6FC"/>
                </a:solidFill>
                <a:latin typeface="HK Grotesk Bold"/>
                <a:ea typeface="HK Grotesk Bold"/>
                <a:cs typeface="HK Grotesk Bold"/>
                <a:sym typeface="HK Grotesk Bold"/>
              </a:rPr>
              <a:t>I</a:t>
            </a:r>
            <a:r>
              <a:rPr lang="en-US" b="true" sz="2256">
                <a:solidFill>
                  <a:srgbClr val="F4F6FC"/>
                </a:solidFill>
                <a:latin typeface="HK Grotesk Bold"/>
                <a:ea typeface="HK Grotesk Bold"/>
                <a:cs typeface="HK Grotesk Bold"/>
                <a:sym typeface="HK Grotesk Bold"/>
              </a:rPr>
              <a:t> us</a:t>
            </a:r>
            <a:r>
              <a:rPr lang="en-US" b="true" sz="2256">
                <a:solidFill>
                  <a:srgbClr val="F4F6FC"/>
                </a:solidFill>
                <a:latin typeface="HK Grotesk Bold"/>
                <a:ea typeface="HK Grotesk Bold"/>
                <a:cs typeface="HK Grotesk Bold"/>
                <a:sym typeface="HK Grotesk Bold"/>
              </a:rPr>
              <a:t>ed value_counts() to count how many titles were added each year, then sorted them in order and plotted them using a line graph.</a:t>
            </a:r>
          </a:p>
          <a:p>
            <a:pPr algn="just">
              <a:lnSpc>
                <a:spcPts val="3159"/>
              </a:lnSpc>
            </a:pPr>
          </a:p>
          <a:p>
            <a:pPr algn="just">
              <a:lnSpc>
                <a:spcPts val="3159"/>
              </a:lnSpc>
            </a:pPr>
            <a:r>
              <a:rPr lang="en-US" b="true" sz="2256">
                <a:solidFill>
                  <a:srgbClr val="F4F6FC"/>
                </a:solidFill>
                <a:latin typeface="HK Grotesk Bold"/>
                <a:ea typeface="HK Grotesk Bold"/>
                <a:cs typeface="HK Grotesk Bold"/>
                <a:sym typeface="HK Grotesk Bold"/>
              </a:rPr>
              <a:t>Breakdown of our code</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df['year_added'].value_counts()→Counts number of titles added each year</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.sort_index() → Sorts the years in chronological order</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.plot(kind='line', marker='o', color='teal')→ Creates a clean line graph with circular data points</a:t>
            </a:r>
          </a:p>
          <a:p>
            <a:pPr algn="just" marL="487219" indent="-243610" lvl="1">
              <a:lnSpc>
                <a:spcPts val="3159"/>
              </a:lnSpc>
              <a:buFont typeface="Arial"/>
              <a:buChar char="•"/>
            </a:pPr>
            <a:r>
              <a:rPr lang="en-US" b="true" sz="2256">
                <a:solidFill>
                  <a:srgbClr val="F4F6FC"/>
                </a:solidFill>
                <a:latin typeface="HK Grotesk Bold"/>
                <a:ea typeface="HK Grotesk Bold"/>
                <a:cs typeface="HK Grotesk Bold"/>
                <a:sym typeface="HK Grotesk Bold"/>
              </a:rPr>
              <a:t>plt.grid(True) → Makes the trend easier to read</a:t>
            </a:r>
          </a:p>
          <a:p>
            <a:pPr algn="just">
              <a:lnSpc>
                <a:spcPts val="3159"/>
              </a:lnSpc>
            </a:pPr>
          </a:p>
        </p:txBody>
      </p:sp>
      <p:sp>
        <p:nvSpPr>
          <p:cNvPr name="TextBox 8" id="8"/>
          <p:cNvSpPr txBox="true"/>
          <p:nvPr/>
        </p:nvSpPr>
        <p:spPr>
          <a:xfrm rot="0">
            <a:off x="783692" y="1942336"/>
            <a:ext cx="16834679" cy="1954995"/>
          </a:xfrm>
          <a:prstGeom prst="rect">
            <a:avLst/>
          </a:prstGeom>
        </p:spPr>
        <p:txBody>
          <a:bodyPr anchor="t" rtlCol="false" tIns="0" lIns="0" bIns="0" rIns="0">
            <a:spAutoFit/>
          </a:bodyPr>
          <a:lstStyle/>
          <a:p>
            <a:pPr algn="just">
              <a:lnSpc>
                <a:spcPts val="3159"/>
              </a:lnSpc>
            </a:pPr>
            <a:r>
              <a:rPr lang="en-US" sz="2256">
                <a:solidFill>
                  <a:srgbClr val="F4F6FC"/>
                </a:solidFill>
                <a:latin typeface="HK Grotesk"/>
                <a:ea typeface="HK Grotesk"/>
                <a:cs typeface="HK Grotesk"/>
                <a:sym typeface="HK Grotesk"/>
              </a:rPr>
              <a:t>This graph sh</a:t>
            </a:r>
            <a:r>
              <a:rPr lang="en-US" sz="2256">
                <a:solidFill>
                  <a:srgbClr val="F4F6FC"/>
                </a:solidFill>
                <a:latin typeface="HK Grotesk"/>
                <a:ea typeface="HK Grotesk"/>
                <a:cs typeface="HK Grotesk"/>
                <a:sym typeface="HK Grotesk"/>
              </a:rPr>
              <a:t>ows how many titles were added to Netflix </a:t>
            </a:r>
            <a:r>
              <a:rPr lang="en-US" sz="2256">
                <a:solidFill>
                  <a:srgbClr val="F4F6FC"/>
                </a:solidFill>
                <a:latin typeface="HK Grotesk"/>
                <a:ea typeface="HK Grotesk"/>
                <a:cs typeface="HK Grotesk"/>
                <a:sym typeface="HK Grotesk"/>
              </a:rPr>
              <a:t>e</a:t>
            </a:r>
            <a:r>
              <a:rPr lang="en-US" sz="2256">
                <a:solidFill>
                  <a:srgbClr val="F4F6FC"/>
                </a:solidFill>
                <a:latin typeface="HK Grotesk"/>
                <a:ea typeface="HK Grotesk"/>
                <a:cs typeface="HK Grotesk"/>
                <a:sym typeface="HK Grotesk"/>
              </a:rPr>
              <a:t>ach year.When we look at the trend, we can clearly see a huge rise after around 2015.This was the period when Netflix expanded globally and started investing heavily in original content. The sharp increase continues till around 2019–2020, showing Netflix’s peak growth phase.This trend tells us that Netflix didn’t just grow steadily — it grew explosively, especially during its global expansion years.</a:t>
            </a:r>
          </a:p>
          <a:p>
            <a:pPr algn="just">
              <a:lnSpc>
                <a:spcPts val="2879"/>
              </a:lnSpc>
            </a:pP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DAG4mn5l45U</dc:identifier>
  <dcterms:modified xsi:type="dcterms:W3CDTF">2011-08-01T06:04:30Z</dcterms:modified>
  <cp:revision>1</cp:revision>
  <dc:title>Netflix EDA Project</dc:title>
</cp:coreProperties>
</file>